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257" r:id="rId3"/>
    <p:sldId id="265" r:id="rId4"/>
    <p:sldId id="258" r:id="rId5"/>
    <p:sldId id="259" r:id="rId6"/>
    <p:sldId id="266" r:id="rId7"/>
    <p:sldId id="260" r:id="rId8"/>
    <p:sldId id="261" r:id="rId9"/>
    <p:sldId id="262" r:id="rId10"/>
    <p:sldId id="263" r:id="rId11"/>
    <p:sldId id="267" r:id="rId12"/>
    <p:sldId id="264"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73" r:id="rId28"/>
    <p:sldId id="287" r:id="rId29"/>
    <p:sldId id="283" r:id="rId30"/>
    <p:sldId id="285" r:id="rId31"/>
    <p:sldId id="284" r:id="rId32"/>
    <p:sldId id="297" r:id="rId33"/>
    <p:sldId id="286" r:id="rId34"/>
    <p:sldId id="288" r:id="rId35"/>
    <p:sldId id="290" r:id="rId36"/>
    <p:sldId id="289" r:id="rId37"/>
    <p:sldId id="291" r:id="rId38"/>
    <p:sldId id="292" r:id="rId39"/>
    <p:sldId id="293" r:id="rId40"/>
    <p:sldId id="294" r:id="rId41"/>
    <p:sldId id="295" r:id="rId42"/>
    <p:sldId id="298" r:id="rId43"/>
    <p:sldId id="299" r:id="rId44"/>
    <p:sldId id="301" r:id="rId45"/>
    <p:sldId id="300"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8" r:id="rId61"/>
    <p:sldId id="316" r:id="rId62"/>
    <p:sldId id="317" r:id="rId63"/>
    <p:sldId id="319" r:id="rId64"/>
    <p:sldId id="320" r:id="rId65"/>
    <p:sldId id="321" r:id="rId66"/>
    <p:sldId id="322" r:id="rId67"/>
    <p:sldId id="325" r:id="rId68"/>
    <p:sldId id="323" r:id="rId69"/>
    <p:sldId id="324" r:id="rId70"/>
    <p:sldId id="326" r:id="rId71"/>
    <p:sldId id="355" r:id="rId72"/>
    <p:sldId id="331" r:id="rId73"/>
    <p:sldId id="333" r:id="rId74"/>
    <p:sldId id="335" r:id="rId75"/>
    <p:sldId id="336" r:id="rId76"/>
    <p:sldId id="337" r:id="rId77"/>
    <p:sldId id="338" r:id="rId78"/>
    <p:sldId id="339" r:id="rId79"/>
    <p:sldId id="340" r:id="rId80"/>
    <p:sldId id="341" r:id="rId81"/>
    <p:sldId id="342" r:id="rId82"/>
    <p:sldId id="343" r:id="rId83"/>
    <p:sldId id="353" r:id="rId84"/>
    <p:sldId id="344" r:id="rId85"/>
    <p:sldId id="345" r:id="rId86"/>
    <p:sldId id="346" r:id="rId87"/>
    <p:sldId id="347" r:id="rId88"/>
    <p:sldId id="348" r:id="rId89"/>
    <p:sldId id="349" r:id="rId90"/>
    <p:sldId id="350" r:id="rId91"/>
    <p:sldId id="351" r:id="rId92"/>
    <p:sldId id="352" r:id="rId93"/>
    <p:sldId id="354" r:id="rId94"/>
    <p:sldId id="358" r:id="rId95"/>
    <p:sldId id="359" r:id="rId96"/>
    <p:sldId id="356" r:id="rId97"/>
    <p:sldId id="357" r:id="rId98"/>
    <p:sldId id="360" r:id="rId99"/>
    <p:sldId id="361" r:id="rId100"/>
    <p:sldId id="363" r:id="rId101"/>
    <p:sldId id="362" r:id="rId102"/>
    <p:sldId id="364" r:id="rId103"/>
    <p:sldId id="365" r:id="rId104"/>
    <p:sldId id="372" r:id="rId105"/>
    <p:sldId id="373" r:id="rId106"/>
    <p:sldId id="367" r:id="rId107"/>
    <p:sldId id="366" r:id="rId108"/>
    <p:sldId id="368" r:id="rId109"/>
    <p:sldId id="369" r:id="rId110"/>
    <p:sldId id="370" r:id="rId111"/>
    <p:sldId id="371" r:id="rId112"/>
    <p:sldId id="375" r:id="rId113"/>
    <p:sldId id="376" r:id="rId114"/>
    <p:sldId id="374" r:id="rId115"/>
    <p:sldId id="377" r:id="rId116"/>
    <p:sldId id="378" r:id="rId117"/>
    <p:sldId id="379" r:id="rId118"/>
    <p:sldId id="380" r:id="rId119"/>
    <p:sldId id="381" r:id="rId120"/>
    <p:sldId id="382" r:id="rId121"/>
    <p:sldId id="330" r:id="rId122"/>
    <p:sldId id="327" r:id="rId123"/>
    <p:sldId id="328" r:id="rId124"/>
    <p:sldId id="329" r:id="rId1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3379579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2014934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6783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667274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27227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3621354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641270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2143694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2550788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7D73AA-C65F-4F2B-8F31-2390DE1D5BB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50501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D73AA-C65F-4F2B-8F31-2390DE1D5BB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3788077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7D73AA-C65F-4F2B-8F31-2390DE1D5BB7}" type="datetimeFigureOut">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3361635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D73AA-C65F-4F2B-8F31-2390DE1D5BB7}" type="datetimeFigureOut">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22650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D73AA-C65F-4F2B-8F31-2390DE1D5BB7}" type="datetimeFigureOut">
              <a:rPr lang="en-US" smtClean="0"/>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4093096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7D73AA-C65F-4F2B-8F31-2390DE1D5BB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2602147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7D73AA-C65F-4F2B-8F31-2390DE1D5BB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517FF-40DF-4E9E-B95E-57095CE14E00}" type="slidenum">
              <a:rPr lang="en-US" smtClean="0"/>
              <a:t>‹#›</a:t>
            </a:fld>
            <a:endParaRPr lang="en-US"/>
          </a:p>
        </p:txBody>
      </p:sp>
    </p:spTree>
    <p:extLst>
      <p:ext uri="{BB962C8B-B14F-4D97-AF65-F5344CB8AC3E}">
        <p14:creationId xmlns:p14="http://schemas.microsoft.com/office/powerpoint/2010/main" val="773056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7D73AA-C65F-4F2B-8F31-2390DE1D5BB7}" type="datetimeFigureOut">
              <a:rPr lang="en-US" smtClean="0"/>
              <a:t>5/12/2022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10517FF-40DF-4E9E-B95E-57095CE14E00}" type="slidenum">
              <a:rPr lang="en-US" smtClean="0"/>
              <a:t>‹#›</a:t>
            </a:fld>
            <a:endParaRPr lang="en-US"/>
          </a:p>
        </p:txBody>
      </p:sp>
    </p:spTree>
    <p:extLst>
      <p:ext uri="{BB962C8B-B14F-4D97-AF65-F5344CB8AC3E}">
        <p14:creationId xmlns:p14="http://schemas.microsoft.com/office/powerpoint/2010/main" val="3937870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w3schools.com/python/ref_string_isdigit.asp"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oracle.com/database/technologies/xe-downloads.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F8418-0B8C-4EAE-9C77-EA77888998EC}"/>
              </a:ext>
            </a:extLst>
          </p:cNvPr>
          <p:cNvSpPr>
            <a:spLocks noGrp="1"/>
          </p:cNvSpPr>
          <p:nvPr>
            <p:ph type="ctrTitle"/>
          </p:nvPr>
        </p:nvSpPr>
        <p:spPr/>
        <p:txBody>
          <a:bodyPr/>
          <a:lstStyle/>
          <a:p>
            <a:r>
              <a:rPr lang="en-US" dirty="0"/>
              <a:t>Python</a:t>
            </a:r>
          </a:p>
        </p:txBody>
      </p:sp>
      <p:sp>
        <p:nvSpPr>
          <p:cNvPr id="3" name="Subtitle 2">
            <a:extLst>
              <a:ext uri="{FF2B5EF4-FFF2-40B4-BE49-F238E27FC236}">
                <a16:creationId xmlns:a16="http://schemas.microsoft.com/office/drawing/2014/main" id="{70329C8C-1363-4087-BAAA-0EC7BE440E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00630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0038-060A-4EB7-8CF6-ACBF9B9FF829}"/>
              </a:ext>
            </a:extLst>
          </p:cNvPr>
          <p:cNvSpPr>
            <a:spLocks noGrp="1"/>
          </p:cNvSpPr>
          <p:nvPr>
            <p:ph type="title"/>
          </p:nvPr>
        </p:nvSpPr>
        <p:spPr/>
        <p:txBody>
          <a:bodyPr/>
          <a:lstStyle/>
          <a:p>
            <a:r>
              <a:rPr lang="en-US" dirty="0"/>
              <a:t>Verify Installation</a:t>
            </a:r>
          </a:p>
        </p:txBody>
      </p:sp>
      <p:pic>
        <p:nvPicPr>
          <p:cNvPr id="5" name="Content Placeholder 4">
            <a:extLst>
              <a:ext uri="{FF2B5EF4-FFF2-40B4-BE49-F238E27FC236}">
                <a16:creationId xmlns:a16="http://schemas.microsoft.com/office/drawing/2014/main" id="{3FD07DFC-45C1-403B-83FE-E155F4615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06400"/>
            <a:ext cx="8596668" cy="4835626"/>
          </a:xfrm>
        </p:spPr>
      </p:pic>
    </p:spTree>
    <p:extLst>
      <p:ext uri="{BB962C8B-B14F-4D97-AF65-F5344CB8AC3E}">
        <p14:creationId xmlns:p14="http://schemas.microsoft.com/office/powerpoint/2010/main" val="2408543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C374F0-7E6A-2CF0-814E-92132FCBD84F}"/>
              </a:ext>
            </a:extLst>
          </p:cNvPr>
          <p:cNvSpPr>
            <a:spLocks noGrp="1"/>
          </p:cNvSpPr>
          <p:nvPr>
            <p:ph idx="1"/>
          </p:nvPr>
        </p:nvSpPr>
        <p:spPr/>
        <p:txBody>
          <a:bodyPr/>
          <a:lstStyle/>
          <a:p>
            <a:r>
              <a:rPr lang="en-US" dirty="0"/>
              <a:t> CREATE SEQUENCE </a:t>
            </a:r>
            <a:r>
              <a:rPr lang="en-US" dirty="0" err="1"/>
              <a:t>STUDENT_seq</a:t>
            </a:r>
            <a:r>
              <a:rPr lang="en-US" dirty="0"/>
              <a:t> START WITH 1;</a:t>
            </a:r>
          </a:p>
          <a:p>
            <a:r>
              <a:rPr lang="en-US" dirty="0"/>
              <a:t> </a:t>
            </a:r>
            <a:r>
              <a:rPr lang="en-US" dirty="0" err="1"/>
              <a:t>dept_seq.NEXTVAL</a:t>
            </a:r>
            <a:endParaRPr lang="en-US" dirty="0"/>
          </a:p>
          <a:p>
            <a:endParaRPr lang="en-US" dirty="0"/>
          </a:p>
          <a:p>
            <a:endParaRPr lang="en-US" dirty="0"/>
          </a:p>
        </p:txBody>
      </p:sp>
      <p:sp>
        <p:nvSpPr>
          <p:cNvPr id="4" name="Rectangle 1">
            <a:extLst>
              <a:ext uri="{FF2B5EF4-FFF2-40B4-BE49-F238E27FC236}">
                <a16:creationId xmlns:a16="http://schemas.microsoft.com/office/drawing/2014/main" id="{CC1F77AB-8944-A54A-4A27-C47380401509}"/>
              </a:ext>
            </a:extLst>
          </p:cNvPr>
          <p:cNvSpPr>
            <a:spLocks noGrp="1" noChangeArrowheads="1"/>
          </p:cNvSpPr>
          <p:nvPr>
            <p:ph type="title"/>
          </p:nvPr>
        </p:nvSpPr>
        <p:spPr bwMode="auto">
          <a:xfrm>
            <a:off x="677334" y="854505"/>
            <a:ext cx="30765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effectLst/>
                <a:latin typeface="inherit"/>
              </a:rPr>
              <a:t>SEQUENCE</a:t>
            </a:r>
            <a:r>
              <a:rPr kumimoji="0" lang="en-US" altLang="en-US" sz="1000" b="0" i="0" u="none" strike="noStrike" cap="none" normalizeH="0" baseline="0" dirty="0">
                <a:ln>
                  <a:noFill/>
                </a:ln>
                <a:solidFill>
                  <a:schemeClr val="tx1"/>
                </a:solidFill>
                <a:effectLst/>
                <a:latin typeface="inheri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210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2006-3A10-B9B5-A7D1-6C60A7B0670E}"/>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F9CA0579-CDAC-22B4-0F00-C18666E6F62D}"/>
              </a:ext>
            </a:extLst>
          </p:cNvPr>
          <p:cNvSpPr>
            <a:spLocks noGrp="1"/>
          </p:cNvSpPr>
          <p:nvPr>
            <p:ph idx="1"/>
          </p:nvPr>
        </p:nvSpPr>
        <p:spPr/>
        <p:txBody>
          <a:bodyPr/>
          <a:lstStyle/>
          <a:p>
            <a:r>
              <a:rPr lang="en-US" dirty="0"/>
              <a:t>MAX()</a:t>
            </a:r>
          </a:p>
          <a:p>
            <a:r>
              <a:rPr lang="en-US" dirty="0"/>
              <a:t>MIN()</a:t>
            </a:r>
          </a:p>
          <a:p>
            <a:r>
              <a:rPr lang="en-US" dirty="0"/>
              <a:t>DISTINCT </a:t>
            </a:r>
          </a:p>
          <a:p>
            <a:r>
              <a:rPr lang="en-US" dirty="0"/>
              <a:t>Count</a:t>
            </a:r>
          </a:p>
          <a:p>
            <a:r>
              <a:rPr lang="en-US" dirty="0"/>
              <a:t>Sum</a:t>
            </a:r>
          </a:p>
          <a:p>
            <a:r>
              <a:rPr lang="en-US" b="0" i="0" dirty="0">
                <a:solidFill>
                  <a:srgbClr val="333333"/>
                </a:solidFill>
                <a:effectLst/>
                <a:latin typeface="Verdana" panose="020B0604030504040204" pitchFamily="34" charset="0"/>
              </a:rPr>
              <a:t>ABS </a:t>
            </a:r>
          </a:p>
          <a:p>
            <a:r>
              <a:rPr lang="en-US" b="0" i="0" dirty="0">
                <a:solidFill>
                  <a:srgbClr val="333333"/>
                </a:solidFill>
                <a:effectLst/>
                <a:latin typeface="Verdana" panose="020B0604030504040204" pitchFamily="34" charset="0"/>
              </a:rPr>
              <a:t>CEIL </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FLOOR </a:t>
            </a:r>
          </a:p>
          <a:p>
            <a:r>
              <a:rPr lang="en-US" b="0" i="0" dirty="0">
                <a:solidFill>
                  <a:srgbClr val="333333"/>
                </a:solidFill>
                <a:effectLst/>
                <a:latin typeface="Verdana" panose="020B0604030504040204" pitchFamily="34" charset="0"/>
              </a:rPr>
              <a:t>ROUND (x, y)	</a:t>
            </a:r>
          </a:p>
          <a:p>
            <a:endParaRPr lang="en-US" dirty="0"/>
          </a:p>
          <a:p>
            <a:endParaRPr lang="en-US" dirty="0"/>
          </a:p>
        </p:txBody>
      </p:sp>
    </p:spTree>
    <p:extLst>
      <p:ext uri="{BB962C8B-B14F-4D97-AF65-F5344CB8AC3E}">
        <p14:creationId xmlns:p14="http://schemas.microsoft.com/office/powerpoint/2010/main" val="20931284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5F71-E173-AF2E-EEE2-BA8CF3A88322}"/>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4EA7C120-884F-8498-9DA6-8BF7305E528E}"/>
              </a:ext>
            </a:extLst>
          </p:cNvPr>
          <p:cNvSpPr>
            <a:spLocks noGrp="1"/>
          </p:cNvSpPr>
          <p:nvPr>
            <p:ph idx="1"/>
          </p:nvPr>
        </p:nvSpPr>
        <p:spPr/>
        <p:txBody>
          <a:bodyPr>
            <a:normAutofit/>
          </a:bodyPr>
          <a:lstStyle/>
          <a:p>
            <a:r>
              <a:rPr lang="en-US" b="0" i="0" dirty="0">
                <a:solidFill>
                  <a:srgbClr val="333333"/>
                </a:solidFill>
                <a:effectLst/>
                <a:latin typeface="Verdana" panose="020B0604030504040204" pitchFamily="34" charset="0"/>
              </a:rPr>
              <a:t>LOWER </a:t>
            </a:r>
          </a:p>
          <a:p>
            <a:r>
              <a:rPr lang="en-US" b="0" i="0" dirty="0">
                <a:solidFill>
                  <a:srgbClr val="333333"/>
                </a:solidFill>
                <a:effectLst/>
                <a:latin typeface="Verdana" panose="020B0604030504040204" pitchFamily="34" charset="0"/>
              </a:rPr>
              <a:t>UPPER </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INITCAP </a:t>
            </a:r>
          </a:p>
          <a:p>
            <a:r>
              <a:rPr lang="en-US" b="0" i="0" dirty="0">
                <a:solidFill>
                  <a:srgbClr val="333333"/>
                </a:solidFill>
                <a:effectLst/>
                <a:latin typeface="Verdana" panose="020B0604030504040204" pitchFamily="34" charset="0"/>
              </a:rPr>
              <a:t>RTRIM </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TRIM </a:t>
            </a:r>
          </a:p>
          <a:p>
            <a:r>
              <a:rPr lang="en-US" b="0" i="0" dirty="0">
                <a:solidFill>
                  <a:srgbClr val="333333"/>
                </a:solidFill>
                <a:effectLst/>
                <a:latin typeface="Verdana" panose="020B0604030504040204" pitchFamily="34" charset="0"/>
              </a:rPr>
              <a:t>SUBSTR </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LENGTH </a:t>
            </a:r>
          </a:p>
          <a:p>
            <a:r>
              <a:rPr lang="en-US" b="0" i="0" dirty="0">
                <a:solidFill>
                  <a:srgbClr val="333333"/>
                </a:solidFill>
                <a:effectLst/>
                <a:latin typeface="Verdana" panose="020B0604030504040204" pitchFamily="34" charset="0"/>
              </a:rPr>
              <a:t>SYSDATE</a:t>
            </a:r>
            <a:endParaRPr lang="en-US" dirty="0">
              <a:solidFill>
                <a:srgbClr val="333333"/>
              </a:solidFill>
              <a:latin typeface="Verdana" panose="020B0604030504040204" pitchFamily="34" charset="0"/>
            </a:endParaRPr>
          </a:p>
          <a:p>
            <a:r>
              <a:rPr lang="en-US" b="0" i="0" dirty="0">
                <a:solidFill>
                  <a:srgbClr val="333333"/>
                </a:solidFill>
                <a:effectLst/>
                <a:latin typeface="Verdana" panose="020B0604030504040204" pitchFamily="34" charset="0"/>
              </a:rPr>
              <a:t>NVL </a:t>
            </a:r>
            <a:endParaRPr lang="en-US" dirty="0">
              <a:solidFill>
                <a:srgbClr val="333333"/>
              </a:solidFill>
              <a:latin typeface="Verdana" panose="020B0604030504040204" pitchFamily="34" charset="0"/>
            </a:endParaRPr>
          </a:p>
          <a:p>
            <a:pPr marL="0" indent="0">
              <a:buNone/>
            </a:pPr>
            <a:endParaRPr lang="en-US" b="0" i="0" dirty="0">
              <a:solidFill>
                <a:srgbClr val="333333"/>
              </a:solidFill>
              <a:effectLst/>
              <a:latin typeface="Verdana" panose="020B0604030504040204" pitchFamily="34" charset="0"/>
            </a:endParaRPr>
          </a:p>
          <a:p>
            <a:endParaRPr lang="en-US" b="0" i="0" dirty="0">
              <a:solidFill>
                <a:srgbClr val="333333"/>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3803147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2FC0C-8361-743A-EF2C-8DB4CF1E7005}"/>
              </a:ext>
            </a:extLst>
          </p:cNvPr>
          <p:cNvSpPr>
            <a:spLocks noGrp="1"/>
          </p:cNvSpPr>
          <p:nvPr>
            <p:ph type="title"/>
          </p:nvPr>
        </p:nvSpPr>
        <p:spPr/>
        <p:txBody>
          <a:bodyPr/>
          <a:lstStyle/>
          <a:p>
            <a:r>
              <a:rPr lang="en-US" dirty="0"/>
              <a:t>Group By ,HAVING</a:t>
            </a:r>
          </a:p>
        </p:txBody>
      </p:sp>
      <p:sp>
        <p:nvSpPr>
          <p:cNvPr id="3" name="Content Placeholder 2">
            <a:extLst>
              <a:ext uri="{FF2B5EF4-FFF2-40B4-BE49-F238E27FC236}">
                <a16:creationId xmlns:a16="http://schemas.microsoft.com/office/drawing/2014/main" id="{FECEF83E-55C4-E646-ADE2-0433D58D46F3}"/>
              </a:ext>
            </a:extLst>
          </p:cNvPr>
          <p:cNvSpPr>
            <a:spLocks noGrp="1"/>
          </p:cNvSpPr>
          <p:nvPr>
            <p:ph idx="1"/>
          </p:nvPr>
        </p:nvSpPr>
        <p:spPr/>
        <p:txBody>
          <a:bodyPr/>
          <a:lstStyle/>
          <a:p>
            <a:r>
              <a:rPr lang="en-US" dirty="0"/>
              <a:t> select </a:t>
            </a:r>
            <a:r>
              <a:rPr lang="en-US" dirty="0" err="1"/>
              <a:t>salary,count</a:t>
            </a:r>
            <a:r>
              <a:rPr lang="en-US" dirty="0"/>
              <a:t>(</a:t>
            </a:r>
            <a:r>
              <a:rPr lang="en-US" dirty="0" err="1"/>
              <a:t>employee_id</a:t>
            </a:r>
            <a:r>
              <a:rPr lang="en-US" dirty="0"/>
              <a:t>) from employees group by salary</a:t>
            </a:r>
          </a:p>
          <a:p>
            <a:r>
              <a:rPr lang="en-US" dirty="0"/>
              <a:t>select </a:t>
            </a:r>
            <a:r>
              <a:rPr lang="en-US" dirty="0" err="1"/>
              <a:t>salary,count</a:t>
            </a:r>
            <a:r>
              <a:rPr lang="en-US" dirty="0"/>
              <a:t>(</a:t>
            </a:r>
            <a:r>
              <a:rPr lang="en-US" dirty="0" err="1"/>
              <a:t>employee_id</a:t>
            </a:r>
            <a:r>
              <a:rPr lang="en-US" dirty="0"/>
              <a:t>) from employees group by salary having salary&gt;4000;</a:t>
            </a:r>
          </a:p>
          <a:p>
            <a:r>
              <a:rPr lang="en-US" dirty="0"/>
              <a:t>select MANAGER_ID ,count(</a:t>
            </a:r>
            <a:r>
              <a:rPr lang="en-US" dirty="0" err="1"/>
              <a:t>employee_id</a:t>
            </a:r>
            <a:r>
              <a:rPr lang="en-US" dirty="0"/>
              <a:t>) from employees group by MANAGER_ID having </a:t>
            </a:r>
            <a:r>
              <a:rPr lang="en-US" dirty="0" err="1"/>
              <a:t>manager_id</a:t>
            </a:r>
            <a:r>
              <a:rPr lang="en-US" dirty="0"/>
              <a:t> in (100,102,123);</a:t>
            </a:r>
          </a:p>
          <a:p>
            <a:r>
              <a:rPr lang="en-US" b="0" i="0" dirty="0">
                <a:solidFill>
                  <a:srgbClr val="1990B8"/>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first_name</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last_name</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job_id</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12</a:t>
            </a:r>
            <a:r>
              <a:rPr lang="en-US" b="0" i="0" dirty="0">
                <a:solidFill>
                  <a:srgbClr val="A67F59"/>
                </a:solidFill>
                <a:effectLst/>
                <a:latin typeface="Consolas" panose="020B0609020204030204" pitchFamily="49" charset="0"/>
              </a:rPr>
              <a:t>*</a:t>
            </a:r>
            <a:r>
              <a:rPr lang="en-US" b="0" i="0" dirty="0">
                <a:solidFill>
                  <a:srgbClr val="5F6364"/>
                </a:solidFill>
                <a:effectLst/>
                <a:latin typeface="Consolas" panose="020B0609020204030204" pitchFamily="49" charset="0"/>
              </a:rPr>
              <a:t>(</a:t>
            </a:r>
            <a:r>
              <a:rPr lang="en-US" b="0" i="0" dirty="0" err="1">
                <a:solidFill>
                  <a:srgbClr val="000000"/>
                </a:solidFill>
                <a:effectLst/>
                <a:latin typeface="Consolas" panose="020B0609020204030204" pitchFamily="49" charset="0"/>
              </a:rPr>
              <a:t>salary</a:t>
            </a:r>
            <a:r>
              <a:rPr lang="en-US" b="0" i="0" dirty="0" err="1">
                <a:solidFill>
                  <a:srgbClr val="A67F59"/>
                </a:solidFill>
                <a:effectLst/>
                <a:latin typeface="Consolas" panose="020B0609020204030204" pitchFamily="49" charset="0"/>
              </a:rPr>
              <a:t>+</a:t>
            </a:r>
            <a:r>
              <a:rPr lang="en-US" b="0" i="0" dirty="0" err="1">
                <a:solidFill>
                  <a:srgbClr val="000000"/>
                </a:solidFill>
                <a:effectLst/>
                <a:latin typeface="Consolas" panose="020B0609020204030204" pitchFamily="49" charset="0"/>
              </a:rPr>
              <a:t>nvl</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commission_pct</a:t>
            </a:r>
            <a:r>
              <a:rPr lang="en-US" b="0" i="0" dirty="0">
                <a:solidFill>
                  <a:srgbClr val="5F6364"/>
                </a:solidFill>
                <a:effectLst/>
                <a:latin typeface="Consolas" panose="020B0609020204030204" pitchFamily="49" charset="0"/>
              </a:rPr>
              <a:t>,</a:t>
            </a:r>
            <a:r>
              <a:rPr lang="en-US" b="0" i="0" dirty="0">
                <a:solidFill>
                  <a:srgbClr val="C92C2C"/>
                </a:solidFill>
                <a:effectLst/>
                <a:latin typeface="Consolas" panose="020B0609020204030204" pitchFamily="49" charset="0"/>
              </a:rPr>
              <a:t>0</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1990B8"/>
                </a:solidFill>
                <a:effectLst/>
                <a:latin typeface="Consolas" panose="020B0609020204030204" pitchFamily="49" charset="0"/>
              </a:rPr>
              <a:t>as</a:t>
            </a:r>
            <a:r>
              <a:rPr lang="en-US" b="0" i="0" dirty="0">
                <a:solidFill>
                  <a:srgbClr val="000000"/>
                </a:solidFill>
                <a:effectLst/>
                <a:latin typeface="Consolas" panose="020B0609020204030204" pitchFamily="49" charset="0"/>
              </a:rPr>
              <a:t> </a:t>
            </a:r>
            <a:r>
              <a:rPr lang="en-US" b="0" i="0" dirty="0">
                <a:solidFill>
                  <a:srgbClr val="2F9C0A"/>
                </a:solidFill>
                <a:effectLst/>
                <a:latin typeface="Consolas" panose="020B0609020204030204" pitchFamily="49" charset="0"/>
              </a:rPr>
              <a:t>"Annual Salary"</a:t>
            </a:r>
            <a:r>
              <a:rPr lang="en-US" b="0" i="0" dirty="0">
                <a:solidFill>
                  <a:srgbClr val="000000"/>
                </a:solidFill>
                <a:effectLst/>
                <a:latin typeface="Consolas" panose="020B0609020204030204" pitchFamily="49" charset="0"/>
              </a:rPr>
              <a:t> </a:t>
            </a:r>
            <a:r>
              <a:rPr lang="en-US" b="0" i="0" dirty="0">
                <a:solidFill>
                  <a:srgbClr val="1990B8"/>
                </a:solidFill>
                <a:effectLst/>
                <a:latin typeface="Consolas" panose="020B0609020204030204" pitchFamily="49" charset="0"/>
              </a:rPr>
              <a:t>from</a:t>
            </a:r>
            <a:r>
              <a:rPr lang="en-US" b="0" i="0" dirty="0">
                <a:solidFill>
                  <a:srgbClr val="000000"/>
                </a:solidFill>
                <a:effectLst/>
                <a:latin typeface="Consolas" panose="020B0609020204030204" pitchFamily="49" charset="0"/>
              </a:rPr>
              <a:t> employees</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br>
              <a:rPr lang="en-US" dirty="0"/>
            </a:br>
            <a:endParaRPr lang="en-US" dirty="0"/>
          </a:p>
        </p:txBody>
      </p:sp>
    </p:spTree>
    <p:extLst>
      <p:ext uri="{BB962C8B-B14F-4D97-AF65-F5344CB8AC3E}">
        <p14:creationId xmlns:p14="http://schemas.microsoft.com/office/powerpoint/2010/main" val="18480561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DB91-71C6-6BDC-B199-13B25A0A7CA1}"/>
              </a:ext>
            </a:extLst>
          </p:cNvPr>
          <p:cNvSpPr>
            <a:spLocks noGrp="1"/>
          </p:cNvSpPr>
          <p:nvPr>
            <p:ph type="title"/>
          </p:nvPr>
        </p:nvSpPr>
        <p:spPr/>
        <p:txBody>
          <a:bodyPr/>
          <a:lstStyle/>
          <a:p>
            <a:r>
              <a:rPr lang="en-US" dirty="0"/>
              <a:t>Auto commit</a:t>
            </a:r>
          </a:p>
        </p:txBody>
      </p:sp>
      <p:sp>
        <p:nvSpPr>
          <p:cNvPr id="3" name="Content Placeholder 2">
            <a:extLst>
              <a:ext uri="{FF2B5EF4-FFF2-40B4-BE49-F238E27FC236}">
                <a16:creationId xmlns:a16="http://schemas.microsoft.com/office/drawing/2014/main" id="{3A4BC1D4-F829-B1B1-4BDE-DB29F78DA088}"/>
              </a:ext>
            </a:extLst>
          </p:cNvPr>
          <p:cNvSpPr>
            <a:spLocks noGrp="1"/>
          </p:cNvSpPr>
          <p:nvPr>
            <p:ph idx="1"/>
          </p:nvPr>
        </p:nvSpPr>
        <p:spPr/>
        <p:txBody>
          <a:bodyPr/>
          <a:lstStyle/>
          <a:p>
            <a:r>
              <a:rPr lang="en-US" dirty="0"/>
              <a:t>Set </a:t>
            </a:r>
            <a:r>
              <a:rPr lang="en-US" dirty="0" err="1"/>
              <a:t>autocommit</a:t>
            </a:r>
            <a:r>
              <a:rPr lang="en-US" dirty="0"/>
              <a:t> off;</a:t>
            </a:r>
          </a:p>
          <a:p>
            <a:r>
              <a:rPr lang="en-US" dirty="0"/>
              <a:t>Set </a:t>
            </a:r>
            <a:r>
              <a:rPr lang="en-US" dirty="0" err="1"/>
              <a:t>autocommit</a:t>
            </a:r>
            <a:r>
              <a:rPr lang="en-US" dirty="0"/>
              <a:t> on;</a:t>
            </a:r>
          </a:p>
          <a:p>
            <a:endParaRPr lang="en-US" dirty="0"/>
          </a:p>
        </p:txBody>
      </p:sp>
    </p:spTree>
    <p:extLst>
      <p:ext uri="{BB962C8B-B14F-4D97-AF65-F5344CB8AC3E}">
        <p14:creationId xmlns:p14="http://schemas.microsoft.com/office/powerpoint/2010/main" val="42323521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0395-2CAE-82B1-3E6D-C031E9A4C115}"/>
              </a:ext>
            </a:extLst>
          </p:cNvPr>
          <p:cNvSpPr>
            <a:spLocks noGrp="1"/>
          </p:cNvSpPr>
          <p:nvPr>
            <p:ph type="title"/>
          </p:nvPr>
        </p:nvSpPr>
        <p:spPr/>
        <p:txBody>
          <a:bodyPr/>
          <a:lstStyle/>
          <a:p>
            <a:r>
              <a:rPr lang="en-US" dirty="0"/>
              <a:t>Like, in, between</a:t>
            </a:r>
          </a:p>
        </p:txBody>
      </p:sp>
      <p:sp>
        <p:nvSpPr>
          <p:cNvPr id="3" name="Content Placeholder 2">
            <a:extLst>
              <a:ext uri="{FF2B5EF4-FFF2-40B4-BE49-F238E27FC236}">
                <a16:creationId xmlns:a16="http://schemas.microsoft.com/office/drawing/2014/main" id="{35BA377D-F84D-0D97-9052-36E0E28AB689}"/>
              </a:ext>
            </a:extLst>
          </p:cNvPr>
          <p:cNvSpPr>
            <a:spLocks noGrp="1"/>
          </p:cNvSpPr>
          <p:nvPr>
            <p:ph idx="1"/>
          </p:nvPr>
        </p:nvSpPr>
        <p:spPr/>
        <p:txBody>
          <a:bodyPr/>
          <a:lstStyle/>
          <a:p>
            <a:r>
              <a:rPr lang="en-US" dirty="0"/>
              <a:t>Select * from student where </a:t>
            </a:r>
            <a:r>
              <a:rPr lang="en-US" dirty="0" err="1"/>
              <a:t>student_name</a:t>
            </a:r>
            <a:r>
              <a:rPr lang="en-US" dirty="0"/>
              <a:t> like ‘%test%’;</a:t>
            </a:r>
          </a:p>
          <a:p>
            <a:r>
              <a:rPr lang="en-US" dirty="0"/>
              <a:t>Select * from student where </a:t>
            </a:r>
            <a:r>
              <a:rPr lang="en-US" dirty="0" err="1"/>
              <a:t>student_name</a:t>
            </a:r>
            <a:r>
              <a:rPr lang="en-US" dirty="0"/>
              <a:t> in (‘</a:t>
            </a:r>
            <a:r>
              <a:rPr lang="en-US" dirty="0" err="1"/>
              <a:t>abc</a:t>
            </a:r>
            <a:r>
              <a:rPr lang="en-US" dirty="0"/>
              <a:t>’,’</a:t>
            </a:r>
            <a:r>
              <a:rPr lang="en-US" dirty="0" err="1"/>
              <a:t>xyz</a:t>
            </a:r>
            <a:r>
              <a:rPr lang="en-US" dirty="0"/>
              <a:t>’,’</a:t>
            </a:r>
            <a:r>
              <a:rPr lang="en-US" dirty="0" err="1"/>
              <a:t>bcd</a:t>
            </a:r>
            <a:r>
              <a:rPr lang="en-US" dirty="0"/>
              <a:t>’);</a:t>
            </a:r>
          </a:p>
          <a:p>
            <a:r>
              <a:rPr lang="en-US" dirty="0"/>
              <a:t>Select * from student where </a:t>
            </a:r>
            <a:r>
              <a:rPr lang="en-US" dirty="0" err="1"/>
              <a:t>student_age</a:t>
            </a:r>
            <a:r>
              <a:rPr lang="en-US" dirty="0"/>
              <a:t> between 10 and 12</a:t>
            </a:r>
          </a:p>
        </p:txBody>
      </p:sp>
    </p:spTree>
    <p:extLst>
      <p:ext uri="{BB962C8B-B14F-4D97-AF65-F5344CB8AC3E}">
        <p14:creationId xmlns:p14="http://schemas.microsoft.com/office/powerpoint/2010/main" val="24553187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2B14-23EC-97B9-EE57-CF00369FC77C}"/>
              </a:ext>
            </a:extLst>
          </p:cNvPr>
          <p:cNvSpPr>
            <a:spLocks noGrp="1"/>
          </p:cNvSpPr>
          <p:nvPr>
            <p:ph type="title"/>
          </p:nvPr>
        </p:nvSpPr>
        <p:spPr/>
        <p:txBody>
          <a:bodyPr/>
          <a:lstStyle/>
          <a:p>
            <a:r>
              <a:rPr lang="en-US" dirty="0"/>
              <a:t>Aliasing</a:t>
            </a:r>
          </a:p>
        </p:txBody>
      </p:sp>
      <p:sp>
        <p:nvSpPr>
          <p:cNvPr id="3" name="Content Placeholder 2">
            <a:extLst>
              <a:ext uri="{FF2B5EF4-FFF2-40B4-BE49-F238E27FC236}">
                <a16:creationId xmlns:a16="http://schemas.microsoft.com/office/drawing/2014/main" id="{D0DC56F5-256F-4DF6-24B8-17AD940E9E44}"/>
              </a:ext>
            </a:extLst>
          </p:cNvPr>
          <p:cNvSpPr>
            <a:spLocks noGrp="1"/>
          </p:cNvSpPr>
          <p:nvPr>
            <p:ph idx="1"/>
          </p:nvPr>
        </p:nvSpPr>
        <p:spPr/>
        <p:txBody>
          <a:bodyPr/>
          <a:lstStyle/>
          <a:p>
            <a:r>
              <a:rPr lang="en-US" dirty="0"/>
              <a:t>select </a:t>
            </a:r>
            <a:r>
              <a:rPr lang="en-US" dirty="0" err="1"/>
              <a:t>a.country_name</a:t>
            </a:r>
            <a:r>
              <a:rPr lang="en-US" dirty="0"/>
              <a:t> from countries a;</a:t>
            </a:r>
          </a:p>
          <a:p>
            <a:r>
              <a:rPr lang="en-US" dirty="0"/>
              <a:t>select </a:t>
            </a:r>
            <a:r>
              <a:rPr lang="en-US" dirty="0" err="1"/>
              <a:t>a.country_name</a:t>
            </a:r>
            <a:r>
              <a:rPr lang="en-US" dirty="0"/>
              <a:t> test from countries a;</a:t>
            </a:r>
          </a:p>
          <a:p>
            <a:endParaRPr lang="en-US" dirty="0"/>
          </a:p>
        </p:txBody>
      </p:sp>
    </p:spTree>
    <p:extLst>
      <p:ext uri="{BB962C8B-B14F-4D97-AF65-F5344CB8AC3E}">
        <p14:creationId xmlns:p14="http://schemas.microsoft.com/office/powerpoint/2010/main" val="5339507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E221-CDD2-E5C2-D9E2-704E8CB76DD7}"/>
              </a:ext>
            </a:extLst>
          </p:cNvPr>
          <p:cNvSpPr>
            <a:spLocks noGrp="1"/>
          </p:cNvSpPr>
          <p:nvPr>
            <p:ph type="title"/>
          </p:nvPr>
        </p:nvSpPr>
        <p:spPr/>
        <p:txBody>
          <a:bodyPr/>
          <a:lstStyle/>
          <a:p>
            <a:r>
              <a:rPr lang="en-US" dirty="0"/>
              <a:t>SQL joins</a:t>
            </a:r>
          </a:p>
        </p:txBody>
      </p:sp>
      <p:sp>
        <p:nvSpPr>
          <p:cNvPr id="3" name="Content Placeholder 2">
            <a:extLst>
              <a:ext uri="{FF2B5EF4-FFF2-40B4-BE49-F238E27FC236}">
                <a16:creationId xmlns:a16="http://schemas.microsoft.com/office/drawing/2014/main" id="{8F52FF7A-7329-4DBA-B123-9CB3255E83C3}"/>
              </a:ext>
            </a:extLst>
          </p:cNvPr>
          <p:cNvSpPr>
            <a:spLocks noGrp="1"/>
          </p:cNvSpPr>
          <p:nvPr>
            <p:ph idx="1"/>
          </p:nvPr>
        </p:nvSpPr>
        <p:spPr/>
        <p:txBody>
          <a:bodyPr/>
          <a:lstStyle/>
          <a:p>
            <a:r>
              <a:rPr lang="en-US" dirty="0"/>
              <a:t>INNER JOIN (simple join)</a:t>
            </a:r>
          </a:p>
          <a:p>
            <a:r>
              <a:rPr lang="en-US" dirty="0"/>
              <a:t>LEFT OUTER JOIN</a:t>
            </a:r>
          </a:p>
          <a:p>
            <a:r>
              <a:rPr lang="en-US" dirty="0"/>
              <a:t>RIGHT OUTER JOIN</a:t>
            </a:r>
          </a:p>
          <a:p>
            <a:r>
              <a:rPr lang="en-US" dirty="0"/>
              <a:t>FULL OUTER JOIN</a:t>
            </a:r>
          </a:p>
        </p:txBody>
      </p:sp>
    </p:spTree>
    <p:extLst>
      <p:ext uri="{BB962C8B-B14F-4D97-AF65-F5344CB8AC3E}">
        <p14:creationId xmlns:p14="http://schemas.microsoft.com/office/powerpoint/2010/main" val="247850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43DF5-EF4C-4A45-A7DF-618A0594D98F}"/>
              </a:ext>
            </a:extLst>
          </p:cNvPr>
          <p:cNvSpPr>
            <a:spLocks noGrp="1"/>
          </p:cNvSpPr>
          <p:nvPr>
            <p:ph type="title"/>
          </p:nvPr>
        </p:nvSpPr>
        <p:spPr/>
        <p:txBody>
          <a:bodyPr/>
          <a:lstStyle/>
          <a:p>
            <a:r>
              <a:rPr lang="en-US" dirty="0"/>
              <a:t>INNER JOIN (simple join)</a:t>
            </a:r>
          </a:p>
        </p:txBody>
      </p:sp>
      <p:sp>
        <p:nvSpPr>
          <p:cNvPr id="3" name="Content Placeholder 2">
            <a:extLst>
              <a:ext uri="{FF2B5EF4-FFF2-40B4-BE49-F238E27FC236}">
                <a16:creationId xmlns:a16="http://schemas.microsoft.com/office/drawing/2014/main" id="{4448BCF5-74D5-715C-0239-5CC4D57CB465}"/>
              </a:ext>
            </a:extLst>
          </p:cNvPr>
          <p:cNvSpPr>
            <a:spLocks noGrp="1"/>
          </p:cNvSpPr>
          <p:nvPr>
            <p:ph idx="1"/>
          </p:nvPr>
        </p:nvSpPr>
        <p:spPr>
          <a:xfrm>
            <a:off x="677334" y="1362730"/>
            <a:ext cx="8596668" cy="5369764"/>
          </a:xfrm>
        </p:spPr>
        <p:txBody>
          <a:bodyPr/>
          <a:lstStyle/>
          <a:p>
            <a:endParaRPr lang="en-US" dirty="0"/>
          </a:p>
          <a:p>
            <a:r>
              <a:rPr lang="en-US" dirty="0"/>
              <a:t>SELECT columns</a:t>
            </a:r>
            <a:br>
              <a:rPr lang="en-US" dirty="0"/>
            </a:br>
            <a:r>
              <a:rPr lang="en-US" dirty="0"/>
              <a:t>  FROM table1  </a:t>
            </a:r>
            <a:br>
              <a:rPr lang="en-US" dirty="0"/>
            </a:br>
            <a:r>
              <a:rPr lang="en-US" dirty="0"/>
              <a:t>  INNER JOIN table2 </a:t>
            </a:r>
            <a:br>
              <a:rPr lang="en-US" dirty="0"/>
            </a:br>
            <a:r>
              <a:rPr lang="en-US" dirty="0"/>
              <a:t>  ON table1.column = table2.column;</a:t>
            </a:r>
          </a:p>
          <a:p>
            <a:r>
              <a:rPr lang="en-US" dirty="0"/>
              <a:t>select </a:t>
            </a:r>
            <a:r>
              <a:rPr lang="en-US" dirty="0" err="1"/>
              <a:t>a.country_name,r.region_name</a:t>
            </a:r>
            <a:r>
              <a:rPr lang="en-US" dirty="0"/>
              <a:t>  from countries a inner join regions r on </a:t>
            </a:r>
            <a:r>
              <a:rPr lang="en-US" dirty="0" err="1"/>
              <a:t>a.region_id</a:t>
            </a:r>
            <a:r>
              <a:rPr lang="en-US" dirty="0"/>
              <a:t>=</a:t>
            </a:r>
            <a:r>
              <a:rPr lang="en-US" dirty="0" err="1"/>
              <a:t>r.region_id</a:t>
            </a:r>
            <a:r>
              <a:rPr lang="en-US" dirty="0"/>
              <a:t>;</a:t>
            </a:r>
          </a:p>
          <a:p>
            <a:r>
              <a:rPr lang="en-US" dirty="0"/>
              <a:t>select </a:t>
            </a:r>
            <a:r>
              <a:rPr lang="en-US" dirty="0" err="1"/>
              <a:t>a.country_name,r.region_name</a:t>
            </a:r>
            <a:r>
              <a:rPr lang="en-US" dirty="0"/>
              <a:t>  test from countries </a:t>
            </a:r>
            <a:r>
              <a:rPr lang="en-US" dirty="0" err="1"/>
              <a:t>a,regions</a:t>
            </a:r>
            <a:r>
              <a:rPr lang="en-US" dirty="0"/>
              <a:t> r where </a:t>
            </a:r>
            <a:r>
              <a:rPr lang="en-US" dirty="0" err="1"/>
              <a:t>r.region_id</a:t>
            </a:r>
            <a:r>
              <a:rPr lang="en-US" dirty="0"/>
              <a:t>=</a:t>
            </a:r>
            <a:r>
              <a:rPr lang="en-US" dirty="0" err="1"/>
              <a:t>a.region_id</a:t>
            </a:r>
            <a:r>
              <a:rPr lang="en-US" dirty="0"/>
              <a:t>;</a:t>
            </a:r>
          </a:p>
          <a:p>
            <a:endParaRPr lang="en-US" dirty="0"/>
          </a:p>
        </p:txBody>
      </p:sp>
      <p:pic>
        <p:nvPicPr>
          <p:cNvPr id="6" name="Picture 5">
            <a:extLst>
              <a:ext uri="{FF2B5EF4-FFF2-40B4-BE49-F238E27FC236}">
                <a16:creationId xmlns:a16="http://schemas.microsoft.com/office/drawing/2014/main" id="{EBEE2B59-54AA-42F1-5CAC-FE6436ADB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4780895"/>
            <a:ext cx="2381250" cy="1428750"/>
          </a:xfrm>
          <a:prstGeom prst="rect">
            <a:avLst/>
          </a:prstGeom>
        </p:spPr>
      </p:pic>
    </p:spTree>
    <p:extLst>
      <p:ext uri="{BB962C8B-B14F-4D97-AF65-F5344CB8AC3E}">
        <p14:creationId xmlns:p14="http://schemas.microsoft.com/office/powerpoint/2010/main" val="3730483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524-BF50-89B8-4C62-D6F77A3C6DD9}"/>
              </a:ext>
            </a:extLst>
          </p:cNvPr>
          <p:cNvSpPr>
            <a:spLocks noGrp="1"/>
          </p:cNvSpPr>
          <p:nvPr>
            <p:ph type="title"/>
          </p:nvPr>
        </p:nvSpPr>
        <p:spPr/>
        <p:txBody>
          <a:bodyPr>
            <a:normAutofit fontScale="90000"/>
          </a:bodyPr>
          <a:lstStyle/>
          <a:p>
            <a:r>
              <a:rPr lang="en-US" b="1" i="0" dirty="0">
                <a:solidFill>
                  <a:srgbClr val="92D050"/>
                </a:solidFill>
                <a:effectLst/>
                <a:latin typeface="Helvetica Neue"/>
              </a:rPr>
              <a:t>LEFT OUTER JOIN</a:t>
            </a:r>
            <a:br>
              <a:rPr lang="en-US" b="1" i="0" dirty="0">
                <a:solidFill>
                  <a:srgbClr val="92D050"/>
                </a:solidFill>
                <a:effectLst/>
                <a:latin typeface="Helvetica Neue"/>
              </a:rPr>
            </a:br>
            <a:br>
              <a:rPr lang="en-US" dirty="0">
                <a:solidFill>
                  <a:srgbClr val="92D050"/>
                </a:solidFill>
              </a:rPr>
            </a:br>
            <a:endParaRPr lang="en-US" dirty="0">
              <a:solidFill>
                <a:srgbClr val="92D050"/>
              </a:solidFill>
            </a:endParaRPr>
          </a:p>
        </p:txBody>
      </p:sp>
      <p:sp>
        <p:nvSpPr>
          <p:cNvPr id="3" name="Content Placeholder 2">
            <a:extLst>
              <a:ext uri="{FF2B5EF4-FFF2-40B4-BE49-F238E27FC236}">
                <a16:creationId xmlns:a16="http://schemas.microsoft.com/office/drawing/2014/main" id="{D4195899-0EF2-636C-3EEE-077B0F9A88F1}"/>
              </a:ext>
            </a:extLst>
          </p:cNvPr>
          <p:cNvSpPr>
            <a:spLocks noGrp="1"/>
          </p:cNvSpPr>
          <p:nvPr>
            <p:ph idx="1"/>
          </p:nvPr>
        </p:nvSpPr>
        <p:spPr/>
        <p:txBody>
          <a:bodyPr/>
          <a:lstStyle/>
          <a:p>
            <a:r>
              <a:rPr lang="en-US" dirty="0"/>
              <a:t>SELECT columns</a:t>
            </a:r>
            <a:br>
              <a:rPr lang="en-US" dirty="0"/>
            </a:br>
            <a:r>
              <a:rPr lang="en-US" dirty="0"/>
              <a:t>FROM table1</a:t>
            </a:r>
            <a:br>
              <a:rPr lang="en-US" dirty="0"/>
            </a:br>
            <a:r>
              <a:rPr lang="en-US" dirty="0"/>
              <a:t>LEFT [OUTER] JOIN table2</a:t>
            </a:r>
            <a:br>
              <a:rPr lang="en-US" dirty="0"/>
            </a:br>
            <a:r>
              <a:rPr lang="en-US" dirty="0"/>
              <a:t>ON table1.column = table2.column</a:t>
            </a:r>
          </a:p>
          <a:p>
            <a:endParaRPr lang="en-US" dirty="0"/>
          </a:p>
          <a:p>
            <a:endParaRPr lang="en-US" dirty="0"/>
          </a:p>
        </p:txBody>
      </p:sp>
      <p:pic>
        <p:nvPicPr>
          <p:cNvPr id="5" name="Picture 4">
            <a:extLst>
              <a:ext uri="{FF2B5EF4-FFF2-40B4-BE49-F238E27FC236}">
                <a16:creationId xmlns:a16="http://schemas.microsoft.com/office/drawing/2014/main" id="{19F028A2-2684-A72A-AF2B-0493F4762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470" y="3915895"/>
            <a:ext cx="2381250" cy="1428750"/>
          </a:xfrm>
          <a:prstGeom prst="rect">
            <a:avLst/>
          </a:prstGeom>
        </p:spPr>
      </p:pic>
    </p:spTree>
    <p:extLst>
      <p:ext uri="{BB962C8B-B14F-4D97-AF65-F5344CB8AC3E}">
        <p14:creationId xmlns:p14="http://schemas.microsoft.com/office/powerpoint/2010/main" val="2353497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94EF-F58F-479F-B45B-4913CE8FD0E5}"/>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836B7817-EE67-413B-8179-C8DBF6A2E3EF}"/>
              </a:ext>
            </a:extLst>
          </p:cNvPr>
          <p:cNvSpPr>
            <a:spLocks noGrp="1"/>
          </p:cNvSpPr>
          <p:nvPr>
            <p:ph idx="1"/>
          </p:nvPr>
        </p:nvSpPr>
        <p:spPr/>
        <p:txBody>
          <a:bodyPr/>
          <a:lstStyle/>
          <a:p>
            <a:r>
              <a:rPr lang="en-US" dirty="0"/>
              <a:t>What is python</a:t>
            </a:r>
          </a:p>
          <a:p>
            <a:r>
              <a:rPr lang="en-US" dirty="0"/>
              <a:t>Installations of Python</a:t>
            </a:r>
          </a:p>
          <a:p>
            <a:r>
              <a:rPr lang="en-US" dirty="0">
                <a:solidFill>
                  <a:srgbClr val="FF0000"/>
                </a:solidFill>
              </a:rPr>
              <a:t>Python shell</a:t>
            </a:r>
          </a:p>
          <a:p>
            <a:r>
              <a:rPr lang="en-US" dirty="0"/>
              <a:t>Variables and datatypes</a:t>
            </a:r>
          </a:p>
          <a:p>
            <a:r>
              <a:rPr lang="en-US" dirty="0"/>
              <a:t>Strings, Lists, Tuples</a:t>
            </a:r>
          </a:p>
          <a:p>
            <a:r>
              <a:rPr lang="en-US" dirty="0"/>
              <a:t>Python Libraries ,pip</a:t>
            </a:r>
          </a:p>
          <a:p>
            <a:r>
              <a:rPr lang="en-US" dirty="0"/>
              <a:t>Python Db Connection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572776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1842-C0BB-19BE-BE32-288F6D7684C4}"/>
              </a:ext>
            </a:extLst>
          </p:cNvPr>
          <p:cNvSpPr>
            <a:spLocks noGrp="1"/>
          </p:cNvSpPr>
          <p:nvPr>
            <p:ph type="title"/>
          </p:nvPr>
        </p:nvSpPr>
        <p:spPr/>
        <p:txBody>
          <a:bodyPr/>
          <a:lstStyle/>
          <a:p>
            <a:r>
              <a:rPr lang="en-US" dirty="0"/>
              <a:t>RIGHT OUTER JOIN</a:t>
            </a:r>
            <a:br>
              <a:rPr lang="en-US" dirty="0"/>
            </a:br>
            <a:endParaRPr lang="en-US" dirty="0"/>
          </a:p>
        </p:txBody>
      </p:sp>
      <p:sp>
        <p:nvSpPr>
          <p:cNvPr id="3" name="Content Placeholder 2">
            <a:extLst>
              <a:ext uri="{FF2B5EF4-FFF2-40B4-BE49-F238E27FC236}">
                <a16:creationId xmlns:a16="http://schemas.microsoft.com/office/drawing/2014/main" id="{9BD1C229-0F63-50D7-091A-113184C900D6}"/>
              </a:ext>
            </a:extLst>
          </p:cNvPr>
          <p:cNvSpPr>
            <a:spLocks noGrp="1"/>
          </p:cNvSpPr>
          <p:nvPr>
            <p:ph idx="1"/>
          </p:nvPr>
        </p:nvSpPr>
        <p:spPr>
          <a:xfrm>
            <a:off x="677334" y="1930400"/>
            <a:ext cx="8596668" cy="3880773"/>
          </a:xfrm>
        </p:spPr>
        <p:txBody>
          <a:bodyPr/>
          <a:lstStyle/>
          <a:p>
            <a:r>
              <a:rPr lang="en-US" dirty="0"/>
              <a:t>SELECT columns</a:t>
            </a:r>
            <a:br>
              <a:rPr lang="en-US" dirty="0"/>
            </a:br>
            <a:r>
              <a:rPr lang="en-US" dirty="0"/>
              <a:t>FROM table1</a:t>
            </a:r>
            <a:br>
              <a:rPr lang="en-US" dirty="0"/>
            </a:br>
            <a:r>
              <a:rPr lang="en-US" dirty="0"/>
              <a:t>RIGHT [OUTER] JOIN table2</a:t>
            </a:r>
            <a:br>
              <a:rPr lang="en-US" dirty="0"/>
            </a:br>
            <a:r>
              <a:rPr lang="en-US" dirty="0"/>
              <a:t>ON table1.column = table2.column;</a:t>
            </a:r>
          </a:p>
          <a:p>
            <a:endParaRPr lang="en-US" dirty="0"/>
          </a:p>
        </p:txBody>
      </p:sp>
      <p:pic>
        <p:nvPicPr>
          <p:cNvPr id="5" name="Picture 4">
            <a:extLst>
              <a:ext uri="{FF2B5EF4-FFF2-40B4-BE49-F238E27FC236}">
                <a16:creationId xmlns:a16="http://schemas.microsoft.com/office/drawing/2014/main" id="{B020B652-6B83-60DE-13E7-47C3152E0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043" y="3933539"/>
            <a:ext cx="2381250" cy="1428750"/>
          </a:xfrm>
          <a:prstGeom prst="rect">
            <a:avLst/>
          </a:prstGeom>
        </p:spPr>
      </p:pic>
    </p:spTree>
    <p:extLst>
      <p:ext uri="{BB962C8B-B14F-4D97-AF65-F5344CB8AC3E}">
        <p14:creationId xmlns:p14="http://schemas.microsoft.com/office/powerpoint/2010/main" val="37488241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663B-977A-06DE-2CB5-9FCA8FB0BFD2}"/>
              </a:ext>
            </a:extLst>
          </p:cNvPr>
          <p:cNvSpPr>
            <a:spLocks noGrp="1"/>
          </p:cNvSpPr>
          <p:nvPr>
            <p:ph type="title"/>
          </p:nvPr>
        </p:nvSpPr>
        <p:spPr/>
        <p:txBody>
          <a:bodyPr>
            <a:normAutofit fontScale="90000"/>
          </a:bodyPr>
          <a:lstStyle/>
          <a:p>
            <a:r>
              <a:rPr lang="en-US" b="1" i="0" dirty="0">
                <a:solidFill>
                  <a:srgbClr val="92D050"/>
                </a:solidFill>
                <a:effectLst/>
                <a:latin typeface="Helvetica Neue"/>
              </a:rPr>
              <a:t>FULL OUTER JOIN</a:t>
            </a:r>
            <a:br>
              <a:rPr lang="en-US" b="1" i="0" dirty="0">
                <a:solidFill>
                  <a:srgbClr val="92D050"/>
                </a:solidFill>
                <a:effectLst/>
                <a:latin typeface="Helvetica Neue"/>
              </a:rPr>
            </a:br>
            <a:br>
              <a:rPr lang="en-US" dirty="0">
                <a:solidFill>
                  <a:srgbClr val="92D050"/>
                </a:solidFill>
              </a:rPr>
            </a:br>
            <a:endParaRPr lang="en-US" dirty="0">
              <a:solidFill>
                <a:srgbClr val="92D050"/>
              </a:solidFill>
            </a:endParaRPr>
          </a:p>
        </p:txBody>
      </p:sp>
      <p:sp>
        <p:nvSpPr>
          <p:cNvPr id="3" name="Content Placeholder 2">
            <a:extLst>
              <a:ext uri="{FF2B5EF4-FFF2-40B4-BE49-F238E27FC236}">
                <a16:creationId xmlns:a16="http://schemas.microsoft.com/office/drawing/2014/main" id="{E2EB8317-FAAE-6363-37E3-1C2E5AEB7B27}"/>
              </a:ext>
            </a:extLst>
          </p:cNvPr>
          <p:cNvSpPr>
            <a:spLocks noGrp="1"/>
          </p:cNvSpPr>
          <p:nvPr>
            <p:ph idx="1"/>
          </p:nvPr>
        </p:nvSpPr>
        <p:spPr/>
        <p:txBody>
          <a:bodyPr/>
          <a:lstStyle/>
          <a:p>
            <a:r>
              <a:rPr lang="en-US" dirty="0"/>
              <a:t>SELECT columns </a:t>
            </a:r>
            <a:br>
              <a:rPr lang="en-US" dirty="0"/>
            </a:br>
            <a:r>
              <a:rPr lang="en-US" dirty="0"/>
              <a:t>FROM table1 </a:t>
            </a:r>
            <a:br>
              <a:rPr lang="en-US" dirty="0"/>
            </a:br>
            <a:r>
              <a:rPr lang="en-US" dirty="0"/>
              <a:t>FULL [OUTER] JOIN table2 </a:t>
            </a:r>
            <a:br>
              <a:rPr lang="en-US" dirty="0"/>
            </a:br>
            <a:r>
              <a:rPr lang="en-US" dirty="0"/>
              <a:t>ON table1.column = table2.column;</a:t>
            </a:r>
          </a:p>
          <a:p>
            <a:endParaRPr lang="en-US" dirty="0"/>
          </a:p>
        </p:txBody>
      </p:sp>
      <p:pic>
        <p:nvPicPr>
          <p:cNvPr id="6" name="Picture 5">
            <a:extLst>
              <a:ext uri="{FF2B5EF4-FFF2-40B4-BE49-F238E27FC236}">
                <a16:creationId xmlns:a16="http://schemas.microsoft.com/office/drawing/2014/main" id="{CDD89EA5-9A59-515F-C9CB-093CAC341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5" y="3429000"/>
            <a:ext cx="2381250" cy="1428750"/>
          </a:xfrm>
          <a:prstGeom prst="rect">
            <a:avLst/>
          </a:prstGeom>
        </p:spPr>
      </p:pic>
    </p:spTree>
    <p:extLst>
      <p:ext uri="{BB962C8B-B14F-4D97-AF65-F5344CB8AC3E}">
        <p14:creationId xmlns:p14="http://schemas.microsoft.com/office/powerpoint/2010/main" val="3801860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D64-1B54-EEC2-D5DB-FD6093A89FAE}"/>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FAF7EB34-196F-559A-71BB-F290D3CDDA5D}"/>
              </a:ext>
            </a:extLst>
          </p:cNvPr>
          <p:cNvSpPr>
            <a:spLocks noGrp="1"/>
          </p:cNvSpPr>
          <p:nvPr>
            <p:ph idx="1"/>
          </p:nvPr>
        </p:nvSpPr>
        <p:spPr/>
        <p:txBody>
          <a:bodyPr>
            <a:normAutofit lnSpcReduction="10000"/>
          </a:bodyPr>
          <a:lstStyle/>
          <a:p>
            <a:pPr algn="just">
              <a:buFont typeface="+mj-lt"/>
              <a:buAutoNum type="arabicPeriod"/>
            </a:pPr>
            <a:r>
              <a:rPr lang="en-US" b="1" i="0" dirty="0">
                <a:solidFill>
                  <a:srgbClr val="006699"/>
                </a:solidFill>
                <a:effectLst/>
                <a:latin typeface="inter-regular"/>
              </a:rPr>
              <a:t>CREATE</a:t>
            </a:r>
            <a:r>
              <a:rPr lang="en-US" b="0" i="0" dirty="0">
                <a:solidFill>
                  <a:srgbClr val="000000"/>
                </a:solidFill>
                <a:effectLst/>
                <a:latin typeface="inter-regular"/>
              </a:rPr>
              <a:t> [</a:t>
            </a:r>
            <a:r>
              <a:rPr lang="en-US" b="0" i="0" dirty="0">
                <a:solidFill>
                  <a:srgbClr val="808080"/>
                </a:solidFill>
                <a:effectLst/>
                <a:latin typeface="inter-regular"/>
              </a:rPr>
              <a:t>OR</a:t>
            </a:r>
            <a:r>
              <a:rPr lang="en-US" b="0" i="0" dirty="0">
                <a:solidFill>
                  <a:srgbClr val="000000"/>
                </a:solidFill>
                <a:effectLst/>
                <a:latin typeface="inter-regular"/>
              </a:rPr>
              <a:t> </a:t>
            </a:r>
            <a:r>
              <a:rPr lang="en-US" b="0" i="0" dirty="0">
                <a:solidFill>
                  <a:srgbClr val="FF1493"/>
                </a:solidFill>
                <a:effectLst/>
                <a:latin typeface="inter-regular"/>
              </a:rPr>
              <a:t>REPLACE</a:t>
            </a:r>
            <a:r>
              <a:rPr lang="en-US" b="0" i="0" dirty="0">
                <a:solidFill>
                  <a:srgbClr val="000000"/>
                </a:solidFill>
                <a:effectLst/>
                <a:latin typeface="inter-regular"/>
              </a:rPr>
              <a:t>] </a:t>
            </a:r>
            <a:r>
              <a:rPr lang="en-US" b="1" i="0" dirty="0">
                <a:solidFill>
                  <a:srgbClr val="006699"/>
                </a:solidFill>
                <a:effectLst/>
                <a:latin typeface="inter-regular"/>
              </a:rPr>
              <a:t>FUNCTION</a:t>
            </a:r>
            <a:r>
              <a:rPr lang="en-US" b="0" i="0" dirty="0">
                <a:solidFill>
                  <a:srgbClr val="000000"/>
                </a:solidFill>
                <a:effectLst/>
                <a:latin typeface="inter-regular"/>
              </a:rPr>
              <a:t> </a:t>
            </a:r>
            <a:r>
              <a:rPr lang="en-US" b="0" i="0" dirty="0" err="1">
                <a:solidFill>
                  <a:srgbClr val="000000"/>
                </a:solidFill>
                <a:effectLst/>
                <a:latin typeface="inter-regular"/>
              </a:rPr>
              <a:t>function_name</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 (parameter [,parameter]) ]  </a:t>
            </a:r>
          </a:p>
          <a:p>
            <a:pPr algn="just">
              <a:buFont typeface="+mj-lt"/>
              <a:buAutoNum type="arabicPeriod"/>
            </a:pPr>
            <a:r>
              <a:rPr lang="en-US" b="1" i="0" dirty="0">
                <a:solidFill>
                  <a:srgbClr val="006699"/>
                </a:solidFill>
                <a:effectLst/>
                <a:latin typeface="inter-regular"/>
              </a:rPr>
              <a:t>RETURN</a:t>
            </a:r>
            <a:r>
              <a:rPr lang="en-US" b="0" i="0" dirty="0">
                <a:solidFill>
                  <a:srgbClr val="000000"/>
                </a:solidFill>
                <a:effectLst/>
                <a:latin typeface="inter-regular"/>
              </a:rPr>
              <a:t> </a:t>
            </a:r>
            <a:r>
              <a:rPr lang="en-US" b="0" i="0" dirty="0" err="1">
                <a:solidFill>
                  <a:srgbClr val="000000"/>
                </a:solidFill>
                <a:effectLst/>
                <a:latin typeface="inter-regular"/>
              </a:rPr>
              <a:t>return_datatype</a:t>
            </a:r>
            <a:r>
              <a:rPr lang="en-US" b="0" i="0" dirty="0">
                <a:solidFill>
                  <a:srgbClr val="000000"/>
                </a:solidFill>
                <a:effectLst/>
                <a:latin typeface="inter-regular"/>
              </a:rPr>
              <a:t>  </a:t>
            </a:r>
          </a:p>
          <a:p>
            <a:pPr algn="just">
              <a:buFont typeface="+mj-lt"/>
              <a:buAutoNum type="arabicPeriod"/>
            </a:pPr>
            <a:r>
              <a:rPr lang="en-US" b="1" i="0" dirty="0">
                <a:solidFill>
                  <a:srgbClr val="006699"/>
                </a:solidFill>
                <a:effectLst/>
                <a:latin typeface="inter-regular"/>
              </a:rPr>
              <a:t>IS</a:t>
            </a:r>
            <a:r>
              <a:rPr lang="en-US" b="0" i="0" dirty="0">
                <a:solidFill>
                  <a:srgbClr val="000000"/>
                </a:solidFill>
                <a:effectLst/>
                <a:latin typeface="inter-regular"/>
              </a:rPr>
              <a:t> | </a:t>
            </a:r>
            <a:r>
              <a:rPr lang="en-US" b="1" i="0" dirty="0">
                <a:solidFill>
                  <a:srgbClr val="006699"/>
                </a:solidFill>
                <a:effectLst/>
                <a:latin typeface="inter-regular"/>
              </a:rPr>
              <a:t>AS</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a:t>
            </a:r>
            <a:r>
              <a:rPr lang="en-US" b="0" i="0" dirty="0" err="1">
                <a:solidFill>
                  <a:srgbClr val="000000"/>
                </a:solidFill>
                <a:effectLst/>
                <a:latin typeface="inter-regular"/>
              </a:rPr>
              <a:t>declaration_section</a:t>
            </a:r>
            <a:r>
              <a:rPr lang="en-US" b="0" i="0" dirty="0">
                <a:solidFill>
                  <a:srgbClr val="000000"/>
                </a:solidFill>
                <a:effectLst/>
                <a:latin typeface="inter-regular"/>
              </a:rPr>
              <a:t>]  </a:t>
            </a:r>
          </a:p>
          <a:p>
            <a:pPr algn="just">
              <a:buFont typeface="+mj-lt"/>
              <a:buAutoNum type="arabicPeriod"/>
            </a:pPr>
            <a:r>
              <a:rPr lang="en-US" b="1" i="0" dirty="0">
                <a:solidFill>
                  <a:srgbClr val="006699"/>
                </a:solidFill>
                <a:effectLst/>
                <a:latin typeface="inter-regular"/>
              </a:rPr>
              <a:t>BEGIN</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   </a:t>
            </a:r>
            <a:r>
              <a:rPr lang="en-US" b="0" i="0" dirty="0" err="1">
                <a:solidFill>
                  <a:srgbClr val="000000"/>
                </a:solidFill>
                <a:effectLst/>
                <a:latin typeface="inter-regular"/>
              </a:rPr>
              <a:t>executable_section</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[EXCEPTION  </a:t>
            </a:r>
          </a:p>
          <a:p>
            <a:pPr algn="just">
              <a:buFont typeface="+mj-lt"/>
              <a:buAutoNum type="arabicPeriod"/>
            </a:pPr>
            <a:r>
              <a:rPr lang="en-US" b="0" i="0" dirty="0">
                <a:solidFill>
                  <a:srgbClr val="000000"/>
                </a:solidFill>
                <a:effectLst/>
                <a:latin typeface="inter-regular"/>
              </a:rPr>
              <a:t>   </a:t>
            </a:r>
            <a:r>
              <a:rPr lang="en-US" b="0" i="0" dirty="0" err="1">
                <a:solidFill>
                  <a:srgbClr val="000000"/>
                </a:solidFill>
                <a:effectLst/>
                <a:latin typeface="inter-regular"/>
              </a:rPr>
              <a:t>exception_section</a:t>
            </a:r>
            <a:r>
              <a:rPr lang="en-US" b="0" i="0" dirty="0">
                <a:solidFill>
                  <a:srgbClr val="000000"/>
                </a:solidFill>
                <a:effectLst/>
                <a:latin typeface="inter-regular"/>
              </a:rPr>
              <a:t>]  </a:t>
            </a:r>
          </a:p>
          <a:p>
            <a:pPr algn="just">
              <a:buFont typeface="+mj-lt"/>
              <a:buAutoNum type="arabicPeriod"/>
            </a:pPr>
            <a:r>
              <a:rPr lang="en-US" b="1" i="0" dirty="0">
                <a:solidFill>
                  <a:srgbClr val="006699"/>
                </a:solidFill>
                <a:effectLst/>
                <a:latin typeface="inter-regular"/>
              </a:rPr>
              <a:t>END</a:t>
            </a:r>
            <a:r>
              <a:rPr lang="en-US" b="0" i="0" dirty="0">
                <a:solidFill>
                  <a:srgbClr val="000000"/>
                </a:solidFill>
                <a:effectLst/>
                <a:latin typeface="inter-regular"/>
              </a:rPr>
              <a:t> [</a:t>
            </a:r>
            <a:r>
              <a:rPr lang="en-US" b="0" i="0" dirty="0" err="1">
                <a:solidFill>
                  <a:srgbClr val="000000"/>
                </a:solidFill>
                <a:effectLst/>
                <a:latin typeface="inter-regular"/>
              </a:rPr>
              <a:t>function_name</a:t>
            </a:r>
            <a:r>
              <a:rPr lang="en-US" b="0" i="0" dirty="0">
                <a:solidFill>
                  <a:srgbClr val="000000"/>
                </a:solidFill>
                <a:effectLst/>
                <a:latin typeface="inter-regular"/>
              </a:rPr>
              <a:t>];  </a:t>
            </a:r>
          </a:p>
          <a:p>
            <a:endParaRPr lang="en-US" dirty="0"/>
          </a:p>
        </p:txBody>
      </p:sp>
    </p:spTree>
    <p:extLst>
      <p:ext uri="{BB962C8B-B14F-4D97-AF65-F5344CB8AC3E}">
        <p14:creationId xmlns:p14="http://schemas.microsoft.com/office/powerpoint/2010/main" val="8498901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D6E1-C543-E238-8AFF-038FF10798D0}"/>
              </a:ext>
            </a:extLst>
          </p:cNvPr>
          <p:cNvSpPr>
            <a:spLocks noGrp="1"/>
          </p:cNvSpPr>
          <p:nvPr>
            <p:ph type="title"/>
          </p:nvPr>
        </p:nvSpPr>
        <p:spPr/>
        <p:txBody>
          <a:bodyPr/>
          <a:lstStyle/>
          <a:p>
            <a:r>
              <a:rPr lang="en-US" dirty="0"/>
              <a:t>Function example</a:t>
            </a:r>
          </a:p>
        </p:txBody>
      </p:sp>
      <p:sp>
        <p:nvSpPr>
          <p:cNvPr id="3" name="Content Placeholder 2">
            <a:extLst>
              <a:ext uri="{FF2B5EF4-FFF2-40B4-BE49-F238E27FC236}">
                <a16:creationId xmlns:a16="http://schemas.microsoft.com/office/drawing/2014/main" id="{8ABC23DA-BC56-FEDF-10C2-AA32A566D03A}"/>
              </a:ext>
            </a:extLst>
          </p:cNvPr>
          <p:cNvSpPr>
            <a:spLocks noGrp="1"/>
          </p:cNvSpPr>
          <p:nvPr>
            <p:ph idx="1"/>
          </p:nvPr>
        </p:nvSpPr>
        <p:spPr/>
        <p:txBody>
          <a:bodyPr/>
          <a:lstStyle/>
          <a:p>
            <a:pPr algn="just">
              <a:buFont typeface="+mj-lt"/>
              <a:buAutoNum type="arabicPeriod"/>
            </a:pPr>
            <a:r>
              <a:rPr lang="en-US" b="1" i="0" dirty="0">
                <a:solidFill>
                  <a:srgbClr val="006699"/>
                </a:solidFill>
                <a:effectLst/>
                <a:latin typeface="inter-regular"/>
              </a:rPr>
              <a:t>create</a:t>
            </a:r>
            <a:r>
              <a:rPr lang="en-US" b="0" i="0" dirty="0">
                <a:solidFill>
                  <a:srgbClr val="000000"/>
                </a:solidFill>
                <a:effectLst/>
                <a:latin typeface="inter-regular"/>
              </a:rPr>
              <a:t> </a:t>
            </a:r>
            <a:r>
              <a:rPr lang="en-US" b="0" i="0" dirty="0">
                <a:solidFill>
                  <a:srgbClr val="808080"/>
                </a:solidFill>
                <a:effectLst/>
                <a:latin typeface="inter-regular"/>
              </a:rPr>
              <a:t>or</a:t>
            </a:r>
            <a:r>
              <a:rPr lang="en-US" b="0" i="0" dirty="0">
                <a:solidFill>
                  <a:srgbClr val="000000"/>
                </a:solidFill>
                <a:effectLst/>
                <a:latin typeface="inter-regular"/>
              </a:rPr>
              <a:t> </a:t>
            </a:r>
            <a:r>
              <a:rPr lang="en-US" b="0" i="0" dirty="0">
                <a:solidFill>
                  <a:srgbClr val="FF1493"/>
                </a:solidFill>
                <a:effectLst/>
                <a:latin typeface="inter-regular"/>
              </a:rPr>
              <a:t>replace</a:t>
            </a:r>
            <a:r>
              <a:rPr lang="en-US" b="0" i="0" dirty="0">
                <a:solidFill>
                  <a:srgbClr val="000000"/>
                </a:solidFill>
                <a:effectLst/>
                <a:latin typeface="inter-regular"/>
              </a:rPr>
              <a:t> </a:t>
            </a:r>
            <a:r>
              <a:rPr lang="en-US" b="1" i="0" dirty="0">
                <a:solidFill>
                  <a:srgbClr val="006699"/>
                </a:solidFill>
                <a:effectLst/>
                <a:latin typeface="inter-regular"/>
              </a:rPr>
              <a:t>function</a:t>
            </a:r>
            <a:r>
              <a:rPr lang="en-US" b="0" i="0" dirty="0">
                <a:solidFill>
                  <a:srgbClr val="000000"/>
                </a:solidFill>
                <a:effectLst/>
                <a:latin typeface="inter-regular"/>
              </a:rPr>
              <a:t> adder(n1 </a:t>
            </a:r>
            <a:r>
              <a:rPr lang="en-US" b="0" i="0" dirty="0">
                <a:solidFill>
                  <a:srgbClr val="808080"/>
                </a:solidFill>
                <a:effectLst/>
                <a:latin typeface="inter-regular"/>
              </a:rPr>
              <a:t>in</a:t>
            </a:r>
            <a:r>
              <a:rPr lang="en-US" b="0" i="0" dirty="0">
                <a:solidFill>
                  <a:srgbClr val="000000"/>
                </a:solidFill>
                <a:effectLst/>
                <a:latin typeface="inter-regular"/>
              </a:rPr>
              <a:t> number, n2 </a:t>
            </a:r>
            <a:r>
              <a:rPr lang="en-US" b="0" i="0" dirty="0">
                <a:solidFill>
                  <a:srgbClr val="808080"/>
                </a:solidFill>
                <a:effectLst/>
                <a:latin typeface="inter-regular"/>
              </a:rPr>
              <a:t>in</a:t>
            </a:r>
            <a:r>
              <a:rPr lang="en-US" b="0" i="0" dirty="0">
                <a:solidFill>
                  <a:srgbClr val="000000"/>
                </a:solidFill>
                <a:effectLst/>
                <a:latin typeface="inter-regular"/>
              </a:rPr>
              <a:t> number)    </a:t>
            </a:r>
          </a:p>
          <a:p>
            <a:pPr algn="just">
              <a:buFont typeface="+mj-lt"/>
              <a:buAutoNum type="arabicPeriod"/>
            </a:pPr>
            <a:r>
              <a:rPr lang="en-US" b="1" i="0" dirty="0">
                <a:solidFill>
                  <a:srgbClr val="006699"/>
                </a:solidFill>
                <a:effectLst/>
                <a:latin typeface="inter-regular"/>
              </a:rPr>
              <a:t>return</a:t>
            </a:r>
            <a:r>
              <a:rPr lang="en-US" b="0" i="0" dirty="0">
                <a:solidFill>
                  <a:srgbClr val="000000"/>
                </a:solidFill>
                <a:effectLst/>
                <a:latin typeface="inter-regular"/>
              </a:rPr>
              <a:t> number    </a:t>
            </a:r>
          </a:p>
          <a:p>
            <a:pPr algn="just">
              <a:buFont typeface="+mj-lt"/>
              <a:buAutoNum type="arabicPeriod"/>
            </a:pPr>
            <a:r>
              <a:rPr lang="en-US" b="1" i="0" dirty="0">
                <a:solidFill>
                  <a:srgbClr val="006699"/>
                </a:solidFill>
                <a:effectLst/>
                <a:latin typeface="inter-regular"/>
              </a:rPr>
              <a:t>is</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n3 number(8);    </a:t>
            </a:r>
          </a:p>
          <a:p>
            <a:pPr algn="just">
              <a:buFont typeface="+mj-lt"/>
              <a:buAutoNum type="arabicPeriod"/>
            </a:pPr>
            <a:r>
              <a:rPr lang="en-US" b="1" i="0" dirty="0">
                <a:solidFill>
                  <a:srgbClr val="006699"/>
                </a:solidFill>
                <a:effectLst/>
                <a:latin typeface="inter-regular"/>
              </a:rPr>
              <a:t>begin</a:t>
            </a:r>
            <a:r>
              <a:rPr lang="en-US" b="0" i="0" dirty="0">
                <a:solidFill>
                  <a:srgbClr val="000000"/>
                </a:solidFill>
                <a:effectLst/>
                <a:latin typeface="inter-regular"/>
              </a:rPr>
              <a:t>    </a:t>
            </a:r>
          </a:p>
          <a:p>
            <a:pPr algn="just">
              <a:buFont typeface="+mj-lt"/>
              <a:buAutoNum type="arabicPeriod"/>
            </a:pPr>
            <a:r>
              <a:rPr lang="en-US" b="0" i="0" dirty="0">
                <a:solidFill>
                  <a:srgbClr val="000000"/>
                </a:solidFill>
                <a:effectLst/>
                <a:latin typeface="inter-regular"/>
              </a:rPr>
              <a:t>n3 :=n1+n2;    </a:t>
            </a:r>
          </a:p>
          <a:p>
            <a:pPr algn="just">
              <a:buFont typeface="+mj-lt"/>
              <a:buAutoNum type="arabicPeriod"/>
            </a:pPr>
            <a:r>
              <a:rPr lang="en-US" b="1" i="0" dirty="0">
                <a:solidFill>
                  <a:srgbClr val="006699"/>
                </a:solidFill>
                <a:effectLst/>
                <a:latin typeface="inter-regular"/>
              </a:rPr>
              <a:t>return</a:t>
            </a:r>
            <a:r>
              <a:rPr lang="en-US" b="0" i="0" dirty="0">
                <a:solidFill>
                  <a:srgbClr val="000000"/>
                </a:solidFill>
                <a:effectLst/>
                <a:latin typeface="inter-regular"/>
              </a:rPr>
              <a:t> n3;    </a:t>
            </a:r>
          </a:p>
          <a:p>
            <a:pPr algn="just">
              <a:buFont typeface="+mj-lt"/>
              <a:buAutoNum type="arabicPeriod"/>
            </a:pPr>
            <a:r>
              <a:rPr lang="en-US" b="1" i="0" dirty="0">
                <a:solidFill>
                  <a:srgbClr val="006699"/>
                </a:solidFill>
                <a:effectLst/>
                <a:latin typeface="inter-regular"/>
              </a:rPr>
              <a:t>end</a:t>
            </a:r>
            <a:r>
              <a:rPr lang="en-US" b="0" i="0" dirty="0">
                <a:solidFill>
                  <a:srgbClr val="000000"/>
                </a:solidFill>
                <a:effectLst/>
                <a:latin typeface="inter-regular"/>
              </a:rPr>
              <a:t>;    </a:t>
            </a:r>
          </a:p>
          <a:p>
            <a:endParaRPr lang="en-US" dirty="0"/>
          </a:p>
        </p:txBody>
      </p:sp>
    </p:spTree>
    <p:extLst>
      <p:ext uri="{BB962C8B-B14F-4D97-AF65-F5344CB8AC3E}">
        <p14:creationId xmlns:p14="http://schemas.microsoft.com/office/powerpoint/2010/main" val="30121310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3178-B7F8-FDEE-2E96-D4600EFFC5F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CF448683-8EF8-127E-2989-341B9142431E}"/>
              </a:ext>
            </a:extLst>
          </p:cNvPr>
          <p:cNvSpPr>
            <a:spLocks noGrp="1"/>
          </p:cNvSpPr>
          <p:nvPr>
            <p:ph idx="1"/>
          </p:nvPr>
        </p:nvSpPr>
        <p:spPr/>
        <p:txBody>
          <a:bodyPr/>
          <a:lstStyle/>
          <a:p>
            <a:r>
              <a:rPr lang="en-US" dirty="0"/>
              <a:t>Create view &lt;</a:t>
            </a:r>
            <a:r>
              <a:rPr lang="en-US" dirty="0" err="1"/>
              <a:t>view_name</a:t>
            </a:r>
            <a:r>
              <a:rPr lang="en-US" dirty="0"/>
              <a:t>&gt; as select cols from table;’</a:t>
            </a:r>
          </a:p>
          <a:p>
            <a:r>
              <a:rPr lang="en-US" dirty="0"/>
              <a:t>Ex:- create view </a:t>
            </a:r>
            <a:r>
              <a:rPr lang="en-US" dirty="0" err="1"/>
              <a:t>student_v</a:t>
            </a:r>
            <a:r>
              <a:rPr lang="en-US" dirty="0"/>
              <a:t> as select </a:t>
            </a:r>
            <a:r>
              <a:rPr lang="en-US" dirty="0" err="1"/>
              <a:t>s_id,s_name</a:t>
            </a:r>
            <a:r>
              <a:rPr lang="en-US" dirty="0"/>
              <a:t> from student;</a:t>
            </a:r>
          </a:p>
          <a:p>
            <a:endParaRPr lang="en-US" dirty="0"/>
          </a:p>
        </p:txBody>
      </p:sp>
    </p:spTree>
    <p:extLst>
      <p:ext uri="{BB962C8B-B14F-4D97-AF65-F5344CB8AC3E}">
        <p14:creationId xmlns:p14="http://schemas.microsoft.com/office/powerpoint/2010/main" val="5019565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1B44-53D0-5883-2CBE-B7E6E7714BF3}"/>
              </a:ext>
            </a:extLst>
          </p:cNvPr>
          <p:cNvSpPr>
            <a:spLocks noGrp="1"/>
          </p:cNvSpPr>
          <p:nvPr>
            <p:ph type="title"/>
          </p:nvPr>
        </p:nvSpPr>
        <p:spPr/>
        <p:txBody>
          <a:bodyPr/>
          <a:lstStyle/>
          <a:p>
            <a:r>
              <a:rPr lang="en-US" dirty="0"/>
              <a:t>INDEX </a:t>
            </a:r>
          </a:p>
        </p:txBody>
      </p:sp>
      <p:sp>
        <p:nvSpPr>
          <p:cNvPr id="3" name="Content Placeholder 2">
            <a:extLst>
              <a:ext uri="{FF2B5EF4-FFF2-40B4-BE49-F238E27FC236}">
                <a16:creationId xmlns:a16="http://schemas.microsoft.com/office/drawing/2014/main" id="{E0CB3269-71F2-A189-44D0-EA8E5A86CE8B}"/>
              </a:ext>
            </a:extLst>
          </p:cNvPr>
          <p:cNvSpPr>
            <a:spLocks noGrp="1"/>
          </p:cNvSpPr>
          <p:nvPr>
            <p:ph idx="1"/>
          </p:nvPr>
        </p:nvSpPr>
        <p:spPr/>
        <p:txBody>
          <a:bodyPr/>
          <a:lstStyle/>
          <a:p>
            <a:r>
              <a:rPr lang="en-US" dirty="0"/>
              <a:t>CREATE INDEX </a:t>
            </a:r>
            <a:r>
              <a:rPr lang="en-US" dirty="0" err="1"/>
              <a:t>index_name</a:t>
            </a:r>
            <a:r>
              <a:rPr lang="en-US" dirty="0"/>
              <a:t> ON </a:t>
            </a:r>
            <a:r>
              <a:rPr lang="en-US" dirty="0" err="1"/>
              <a:t>table_name</a:t>
            </a:r>
            <a:r>
              <a:rPr lang="en-US" dirty="0"/>
              <a:t>(column1[,column2,...])</a:t>
            </a:r>
          </a:p>
          <a:p>
            <a:r>
              <a:rPr lang="en-US" dirty="0"/>
              <a:t>SELECT     </a:t>
            </a:r>
            <a:r>
              <a:rPr lang="en-US" dirty="0" err="1"/>
              <a:t>index_name</a:t>
            </a:r>
            <a:r>
              <a:rPr lang="en-US" dirty="0"/>
              <a:t>,    </a:t>
            </a:r>
            <a:r>
              <a:rPr lang="en-US" dirty="0" err="1"/>
              <a:t>index_type</a:t>
            </a:r>
            <a:r>
              <a:rPr lang="en-US" dirty="0"/>
              <a:t>,     visibility,    status  FROM  </a:t>
            </a:r>
            <a:r>
              <a:rPr lang="en-US" dirty="0" err="1"/>
              <a:t>all_indexes</a:t>
            </a:r>
            <a:endParaRPr lang="en-US" dirty="0"/>
          </a:p>
          <a:p>
            <a:endParaRPr lang="en-US" dirty="0"/>
          </a:p>
        </p:txBody>
      </p:sp>
    </p:spTree>
    <p:extLst>
      <p:ext uri="{BB962C8B-B14F-4D97-AF65-F5344CB8AC3E}">
        <p14:creationId xmlns:p14="http://schemas.microsoft.com/office/powerpoint/2010/main" val="34647000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4DCDF-D08A-C7D1-BF23-E7A15AAA76B4}"/>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F6A8A9C8-016A-2F12-567A-71360EA72EB1}"/>
              </a:ext>
            </a:extLst>
          </p:cNvPr>
          <p:cNvSpPr>
            <a:spLocks noGrp="1"/>
          </p:cNvSpPr>
          <p:nvPr>
            <p:ph idx="1"/>
          </p:nvPr>
        </p:nvSpPr>
        <p:spPr/>
        <p:txBody>
          <a:bodyPr/>
          <a:lstStyle/>
          <a:p>
            <a:r>
              <a:rPr lang="en-US" dirty="0"/>
              <a:t>CREATE [OR REPLACE] PROCEDURE </a:t>
            </a:r>
            <a:r>
              <a:rPr lang="en-US" dirty="0" err="1"/>
              <a:t>procedure_name</a:t>
            </a:r>
            <a:r>
              <a:rPr lang="en-US" dirty="0"/>
              <a:t> </a:t>
            </a:r>
          </a:p>
          <a:p>
            <a:r>
              <a:rPr lang="en-US" dirty="0"/>
              <a:t>[(</a:t>
            </a:r>
            <a:r>
              <a:rPr lang="en-US" dirty="0" err="1"/>
              <a:t>parameter_name</a:t>
            </a:r>
            <a:r>
              <a:rPr lang="en-US" dirty="0"/>
              <a:t> [IN | OUT | IN OUT] type [, ...])] </a:t>
            </a:r>
          </a:p>
          <a:p>
            <a:r>
              <a:rPr lang="en-US" dirty="0"/>
              <a:t>{IS | AS} </a:t>
            </a:r>
          </a:p>
          <a:p>
            <a:r>
              <a:rPr lang="en-US" dirty="0"/>
              <a:t>BEGIN </a:t>
            </a:r>
          </a:p>
          <a:p>
            <a:r>
              <a:rPr lang="en-US" dirty="0"/>
              <a:t>  &lt; </a:t>
            </a:r>
            <a:r>
              <a:rPr lang="en-US" dirty="0" err="1"/>
              <a:t>procedure_body</a:t>
            </a:r>
            <a:r>
              <a:rPr lang="en-US" dirty="0"/>
              <a:t> &gt; </a:t>
            </a:r>
          </a:p>
          <a:p>
            <a:r>
              <a:rPr lang="en-US" dirty="0"/>
              <a:t>END </a:t>
            </a:r>
            <a:r>
              <a:rPr lang="en-US" dirty="0" err="1"/>
              <a:t>procedure_name</a:t>
            </a:r>
            <a:r>
              <a:rPr lang="en-US" dirty="0"/>
              <a:t>; </a:t>
            </a:r>
          </a:p>
        </p:txBody>
      </p:sp>
    </p:spTree>
    <p:extLst>
      <p:ext uri="{BB962C8B-B14F-4D97-AF65-F5344CB8AC3E}">
        <p14:creationId xmlns:p14="http://schemas.microsoft.com/office/powerpoint/2010/main" val="251948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9D9D-6F81-7B24-FB7F-72DED5BC6D09}"/>
              </a:ext>
            </a:extLst>
          </p:cNvPr>
          <p:cNvSpPr>
            <a:spLocks noGrp="1"/>
          </p:cNvSpPr>
          <p:nvPr>
            <p:ph type="title"/>
          </p:nvPr>
        </p:nvSpPr>
        <p:spPr/>
        <p:txBody>
          <a:bodyPr/>
          <a:lstStyle/>
          <a:p>
            <a:r>
              <a:rPr lang="en-US" dirty="0"/>
              <a:t>Hello world procedure</a:t>
            </a:r>
          </a:p>
        </p:txBody>
      </p:sp>
      <p:sp>
        <p:nvSpPr>
          <p:cNvPr id="3" name="Content Placeholder 2">
            <a:extLst>
              <a:ext uri="{FF2B5EF4-FFF2-40B4-BE49-F238E27FC236}">
                <a16:creationId xmlns:a16="http://schemas.microsoft.com/office/drawing/2014/main" id="{F27F2950-7E43-2730-BB36-B919059FD1D1}"/>
              </a:ext>
            </a:extLst>
          </p:cNvPr>
          <p:cNvSpPr>
            <a:spLocks noGrp="1"/>
          </p:cNvSpPr>
          <p:nvPr>
            <p:ph idx="1"/>
          </p:nvPr>
        </p:nvSpPr>
        <p:spPr/>
        <p:txBody>
          <a:bodyPr/>
          <a:lstStyle/>
          <a:p>
            <a:r>
              <a:rPr lang="en-US" b="0" dirty="0">
                <a:solidFill>
                  <a:srgbClr val="569CD6"/>
                </a:solidFill>
                <a:effectLst/>
                <a:latin typeface="Consolas" panose="020B0609020204030204" pitchFamily="49" charset="0"/>
              </a:rPr>
              <a:t>CREATE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REPLACE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PROCEDURE</a:t>
            </a:r>
            <a:r>
              <a:rPr lang="en-US" b="0" dirty="0">
                <a:solidFill>
                  <a:srgbClr val="D4D4D4"/>
                </a:solidFill>
                <a:effectLst/>
                <a:latin typeface="Consolas" panose="020B0609020204030204" pitchFamily="49" charset="0"/>
              </a:rPr>
              <a:t> greetings </a:t>
            </a:r>
          </a:p>
          <a:p>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BEGIN</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dbms_output.put_line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'Hello World!'</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END</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31970622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E693-6CE5-1BA1-3320-0771080CBA46}"/>
              </a:ext>
            </a:extLst>
          </p:cNvPr>
          <p:cNvSpPr>
            <a:spLocks noGrp="1"/>
          </p:cNvSpPr>
          <p:nvPr>
            <p:ph type="title"/>
          </p:nvPr>
        </p:nvSpPr>
        <p:spPr/>
        <p:txBody>
          <a:bodyPr/>
          <a:lstStyle/>
          <a:p>
            <a:r>
              <a:rPr lang="en-US" dirty="0"/>
              <a:t>execute</a:t>
            </a:r>
          </a:p>
        </p:txBody>
      </p:sp>
      <p:sp>
        <p:nvSpPr>
          <p:cNvPr id="3" name="Content Placeholder 2">
            <a:extLst>
              <a:ext uri="{FF2B5EF4-FFF2-40B4-BE49-F238E27FC236}">
                <a16:creationId xmlns:a16="http://schemas.microsoft.com/office/drawing/2014/main" id="{FFE2D58A-F431-4B0D-4746-D7FCB2F5AF29}"/>
              </a:ext>
            </a:extLst>
          </p:cNvPr>
          <p:cNvSpPr>
            <a:spLocks noGrp="1"/>
          </p:cNvSpPr>
          <p:nvPr>
            <p:ph idx="1"/>
          </p:nvPr>
        </p:nvSpPr>
        <p:spPr/>
        <p:txBody>
          <a:bodyPr/>
          <a:lstStyle/>
          <a:p>
            <a:r>
              <a:rPr lang="en-US" dirty="0"/>
              <a:t>execute greetings;</a:t>
            </a:r>
          </a:p>
          <a:p>
            <a:r>
              <a:rPr lang="en-US" dirty="0"/>
              <a:t>set </a:t>
            </a:r>
            <a:r>
              <a:rPr lang="en-US" dirty="0" err="1"/>
              <a:t>serveroutput</a:t>
            </a:r>
            <a:r>
              <a:rPr lang="en-US" dirty="0"/>
              <a:t> on size 30000;</a:t>
            </a:r>
          </a:p>
          <a:p>
            <a:r>
              <a:rPr lang="en-US" dirty="0"/>
              <a:t>Or</a:t>
            </a:r>
          </a:p>
          <a:p>
            <a:r>
              <a:rPr lang="en-US" dirty="0"/>
              <a:t>BEGIN </a:t>
            </a:r>
          </a:p>
          <a:p>
            <a:r>
              <a:rPr lang="en-US" dirty="0"/>
              <a:t>   greetings; </a:t>
            </a:r>
          </a:p>
          <a:p>
            <a:r>
              <a:rPr lang="en-US" dirty="0"/>
              <a:t>END; </a:t>
            </a:r>
          </a:p>
        </p:txBody>
      </p:sp>
    </p:spTree>
    <p:extLst>
      <p:ext uri="{BB962C8B-B14F-4D97-AF65-F5344CB8AC3E}">
        <p14:creationId xmlns:p14="http://schemas.microsoft.com/office/powerpoint/2010/main" val="29848287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3E0A-30F3-12E0-108D-017B7135F2A8}"/>
              </a:ext>
            </a:extLst>
          </p:cNvPr>
          <p:cNvSpPr>
            <a:spLocks noGrp="1"/>
          </p:cNvSpPr>
          <p:nvPr>
            <p:ph type="title"/>
          </p:nvPr>
        </p:nvSpPr>
        <p:spPr/>
        <p:txBody>
          <a:bodyPr>
            <a:normAutofit/>
          </a:bodyPr>
          <a:lstStyle/>
          <a:p>
            <a:r>
              <a:rPr lang="en-US" b="0" i="0" dirty="0">
                <a:effectLst/>
                <a:latin typeface="Arial" panose="020B0604020202020204" pitchFamily="34" charset="0"/>
              </a:rPr>
              <a:t>IN &amp; OUT Mode Example 1</a:t>
            </a:r>
            <a:br>
              <a:rPr lang="en-US" b="0" i="0" dirty="0">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25BEA4D-A16F-E99B-3B8E-7F804C44B5F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64154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28BE-81A2-408A-BDA0-E214F40A3494}"/>
              </a:ext>
            </a:extLst>
          </p:cNvPr>
          <p:cNvSpPr>
            <a:spLocks noGrp="1"/>
          </p:cNvSpPr>
          <p:nvPr>
            <p:ph type="title"/>
          </p:nvPr>
        </p:nvSpPr>
        <p:spPr/>
        <p:txBody>
          <a:bodyPr/>
          <a:lstStyle/>
          <a:p>
            <a:r>
              <a:rPr lang="en-US" dirty="0"/>
              <a:t>What is python shell</a:t>
            </a:r>
          </a:p>
        </p:txBody>
      </p:sp>
      <p:sp>
        <p:nvSpPr>
          <p:cNvPr id="3" name="Content Placeholder 2">
            <a:extLst>
              <a:ext uri="{FF2B5EF4-FFF2-40B4-BE49-F238E27FC236}">
                <a16:creationId xmlns:a16="http://schemas.microsoft.com/office/drawing/2014/main" id="{157A18E3-FF0D-425E-B24C-5BEEDA16BD07}"/>
              </a:ext>
            </a:extLst>
          </p:cNvPr>
          <p:cNvSpPr>
            <a:spLocks noGrp="1"/>
          </p:cNvSpPr>
          <p:nvPr>
            <p:ph idx="1"/>
          </p:nvPr>
        </p:nvSpPr>
        <p:spPr/>
        <p:txBody>
          <a:bodyPr/>
          <a:lstStyle/>
          <a:p>
            <a:pPr algn="l"/>
            <a:r>
              <a:rPr lang="en-US" b="0" i="0" dirty="0">
                <a:solidFill>
                  <a:srgbClr val="202124"/>
                </a:solidFill>
                <a:effectLst/>
                <a:latin typeface="arial" panose="020B0604020202020204" pitchFamily="34" charset="0"/>
              </a:rPr>
              <a:t>The Python Shell is </a:t>
            </a:r>
            <a:r>
              <a:rPr lang="en-US" b="1" i="0" dirty="0">
                <a:solidFill>
                  <a:srgbClr val="202124"/>
                </a:solidFill>
                <a:effectLst/>
                <a:latin typeface="arial" panose="020B0604020202020204" pitchFamily="34" charset="0"/>
              </a:rPr>
              <a:t>the interpreter that executes your Python programs, other pieces of Python code, or simple commands</a:t>
            </a:r>
            <a:r>
              <a:rPr lang="en-US" b="0" i="0" dirty="0">
                <a:solidFill>
                  <a:srgbClr val="202124"/>
                </a:solidFill>
                <a:effectLst/>
                <a:latin typeface="arial" panose="020B0604020202020204" pitchFamily="34" charset="0"/>
              </a:rPr>
              <a:t>. Python code.</a:t>
            </a:r>
          </a:p>
          <a:p>
            <a:r>
              <a:rPr lang="en-US" dirty="0">
                <a:solidFill>
                  <a:srgbClr val="202124"/>
                </a:solidFill>
                <a:latin typeface="arial" panose="020B0604020202020204" pitchFamily="34" charset="0"/>
              </a:rPr>
              <a:t>To open python shell </a:t>
            </a:r>
          </a:p>
          <a:p>
            <a:pPr marL="0" indent="0">
              <a:buNone/>
            </a:pPr>
            <a:r>
              <a:rPr lang="en-US" dirty="0">
                <a:solidFill>
                  <a:srgbClr val="202124"/>
                </a:solidFill>
                <a:latin typeface="arial" panose="020B0604020202020204" pitchFamily="34" charset="0"/>
              </a:rPr>
              <a:t>		open command prompt</a:t>
            </a:r>
          </a:p>
          <a:p>
            <a:pPr marL="0" indent="0">
              <a:buNone/>
            </a:pPr>
            <a:r>
              <a:rPr lang="en-US" dirty="0">
                <a:solidFill>
                  <a:srgbClr val="202124"/>
                </a:solidFill>
                <a:latin typeface="arial" panose="020B0604020202020204" pitchFamily="34" charset="0"/>
              </a:rPr>
              <a:t>		type </a:t>
            </a:r>
            <a:r>
              <a:rPr lang="en-US" dirty="0" err="1">
                <a:solidFill>
                  <a:srgbClr val="202124"/>
                </a:solidFill>
                <a:latin typeface="arial" panose="020B0604020202020204" pitchFamily="34" charset="0"/>
              </a:rPr>
              <a:t>pyhon</a:t>
            </a:r>
            <a:r>
              <a:rPr lang="en-US" dirty="0">
                <a:solidFill>
                  <a:srgbClr val="202124"/>
                </a:solidFill>
                <a:latin typeface="arial" panose="020B0604020202020204" pitchFamily="34" charset="0"/>
              </a:rPr>
              <a:t> </a:t>
            </a:r>
          </a:p>
          <a:p>
            <a:pPr marL="0" indent="0">
              <a:buNone/>
            </a:pPr>
            <a:endParaRPr lang="en-US" dirty="0"/>
          </a:p>
        </p:txBody>
      </p:sp>
    </p:spTree>
    <p:extLst>
      <p:ext uri="{BB962C8B-B14F-4D97-AF65-F5344CB8AC3E}">
        <p14:creationId xmlns:p14="http://schemas.microsoft.com/office/powerpoint/2010/main" val="465495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0F908-708C-EBF2-ADB3-9A77F738EE2D}"/>
              </a:ext>
            </a:extLst>
          </p:cNvPr>
          <p:cNvSpPr>
            <a:spLocks noGrp="1"/>
          </p:cNvSpPr>
          <p:nvPr>
            <p:ph type="title"/>
          </p:nvPr>
        </p:nvSpPr>
        <p:spPr/>
        <p:txBody>
          <a:bodyPr/>
          <a:lstStyle/>
          <a:p>
            <a:r>
              <a:rPr lang="en-US" dirty="0"/>
              <a:t>Executing procedure</a:t>
            </a:r>
          </a:p>
        </p:txBody>
      </p:sp>
      <p:sp>
        <p:nvSpPr>
          <p:cNvPr id="3" name="Content Placeholder 2">
            <a:extLst>
              <a:ext uri="{FF2B5EF4-FFF2-40B4-BE49-F238E27FC236}">
                <a16:creationId xmlns:a16="http://schemas.microsoft.com/office/drawing/2014/main" id="{1B8E987A-5B2E-0D55-3E60-96FAA9F144B2}"/>
              </a:ext>
            </a:extLst>
          </p:cNvPr>
          <p:cNvSpPr>
            <a:spLocks noGrp="1"/>
          </p:cNvSpPr>
          <p:nvPr>
            <p:ph idx="1"/>
          </p:nvPr>
        </p:nvSpPr>
        <p:spPr/>
        <p:txBody>
          <a:bodyPr>
            <a:normAutofit fontScale="92500" lnSpcReduction="10000"/>
          </a:bodyPr>
          <a:lstStyle/>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DECLARE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variable to be passed to the procedure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rent </a:t>
            </a:r>
            <a:r>
              <a:rPr lang="en-US" b="0" dirty="0">
                <a:solidFill>
                  <a:srgbClr val="569CD6"/>
                </a:solidFill>
                <a:effectLst/>
                <a:latin typeface="Consolas" panose="020B0609020204030204" pitchFamily="49" charset="0"/>
              </a:rPr>
              <a:t>NUMBER</a:t>
            </a:r>
            <a:r>
              <a:rPr lang="en-US" b="0" dirty="0">
                <a:solidFill>
                  <a:srgbClr val="D4D4D4"/>
                </a:solidFill>
                <a:effectLst/>
                <a:latin typeface="Consolas" panose="020B0609020204030204" pitchFamily="49" charset="0"/>
              </a:rPr>
              <a:t>;</a:t>
            </a:r>
          </a:p>
          <a:p>
            <a:r>
              <a:rPr lang="en-US" b="0" dirty="0">
                <a:solidFill>
                  <a:srgbClr val="6A9955"/>
                </a:solidFill>
                <a:effectLst/>
                <a:latin typeface="Consolas" panose="020B0609020204030204" pitchFamily="49" charset="0"/>
              </a:rPr>
              <a:t>-- marks the start of procedure call </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BEGIN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call procedure with rent as OUT parameter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calculateRent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rent);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--print the value of rent parameter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DBMS_OUTPUT.PUT_LINE(</a:t>
            </a:r>
            <a:r>
              <a:rPr lang="en-US" b="0" dirty="0">
                <a:solidFill>
                  <a:srgbClr val="CE9178"/>
                </a:solidFill>
                <a:effectLst/>
                <a:latin typeface="Consolas" panose="020B0609020204030204" pitchFamily="49" charset="0"/>
              </a:rPr>
              <a:t>'Rent = '</a:t>
            </a:r>
            <a:r>
              <a:rPr lang="en-US" b="0" dirty="0">
                <a:solidFill>
                  <a:srgbClr val="D4D4D4"/>
                </a:solidFill>
                <a:effectLst/>
                <a:latin typeface="Consolas" panose="020B0609020204030204" pitchFamily="49" charset="0"/>
              </a:rPr>
              <a:t> || rent);</a:t>
            </a:r>
          </a:p>
          <a:p>
            <a:r>
              <a:rPr lang="en-US" b="0" dirty="0">
                <a:solidFill>
                  <a:srgbClr val="569CD6"/>
                </a:solidFill>
                <a:effectLst/>
                <a:latin typeface="Consolas" panose="020B0609020204030204" pitchFamily="49" charset="0"/>
              </a:rPr>
              <a:t>END</a:t>
            </a:r>
            <a:r>
              <a:rPr lang="en-US" b="0" dirty="0">
                <a:solidFill>
                  <a:srgbClr val="D4D4D4"/>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4219907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E797-9617-C359-6423-747F429624F7}"/>
              </a:ext>
            </a:extLst>
          </p:cNvPr>
          <p:cNvSpPr>
            <a:spLocks noGrp="1"/>
          </p:cNvSpPr>
          <p:nvPr>
            <p:ph type="title"/>
          </p:nvPr>
        </p:nvSpPr>
        <p:spPr/>
        <p:txBody>
          <a:bodyPr/>
          <a:lstStyle/>
          <a:p>
            <a:r>
              <a:rPr lang="en-US" dirty="0"/>
              <a:t>Pip</a:t>
            </a:r>
          </a:p>
        </p:txBody>
      </p:sp>
      <p:sp>
        <p:nvSpPr>
          <p:cNvPr id="3" name="Content Placeholder 2">
            <a:extLst>
              <a:ext uri="{FF2B5EF4-FFF2-40B4-BE49-F238E27FC236}">
                <a16:creationId xmlns:a16="http://schemas.microsoft.com/office/drawing/2014/main" id="{B17B9EC2-DD66-B0C6-6CB0-4D769C326270}"/>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PIP is a package manager for Python packages, or modules if you like.</a:t>
            </a:r>
          </a:p>
          <a:p>
            <a:r>
              <a:rPr lang="en-US" dirty="0"/>
              <a:t>pip uninstall </a:t>
            </a:r>
            <a:r>
              <a:rPr lang="en-US" dirty="0" err="1"/>
              <a:t>camelcase</a:t>
            </a:r>
            <a:br>
              <a:rPr lang="en-US" dirty="0"/>
            </a:br>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camelcase</a:t>
            </a:r>
            <a:br>
              <a:rPr lang="en-US" dirty="0"/>
            </a:br>
            <a:br>
              <a:rPr lang="en-US" dirty="0"/>
            </a:br>
            <a:r>
              <a:rPr lang="en-US" b="0" i="0" dirty="0">
                <a:solidFill>
                  <a:srgbClr val="000000"/>
                </a:solidFill>
                <a:effectLst/>
                <a:latin typeface="Consolas" panose="020B0609020204030204" pitchFamily="49" charset="0"/>
              </a:rPr>
              <a:t>c = </a:t>
            </a:r>
            <a:r>
              <a:rPr lang="en-US" b="0" i="0" dirty="0" err="1">
                <a:solidFill>
                  <a:srgbClr val="000000"/>
                </a:solidFill>
                <a:effectLst/>
                <a:latin typeface="Consolas" panose="020B0609020204030204" pitchFamily="49" charset="0"/>
              </a:rPr>
              <a:t>camelcase.CamelCase</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00"/>
                </a:solidFill>
                <a:effectLst/>
                <a:latin typeface="Consolas" panose="020B0609020204030204" pitchFamily="49" charset="0"/>
              </a:rPr>
              <a:t>txt = </a:t>
            </a:r>
            <a:r>
              <a:rPr lang="en-US" b="0" i="0" dirty="0">
                <a:solidFill>
                  <a:srgbClr val="A52A2A"/>
                </a:solidFill>
                <a:effectLst/>
                <a:latin typeface="Consolas" panose="020B0609020204030204" pitchFamily="49" charset="0"/>
              </a:rPr>
              <a:t>"hello world"</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c.hump</a:t>
            </a:r>
            <a:r>
              <a:rPr lang="en-US" b="0" i="0" dirty="0">
                <a:solidFill>
                  <a:srgbClr val="000000"/>
                </a:solidFill>
                <a:effectLst/>
                <a:latin typeface="Consolas" panose="020B0609020204030204" pitchFamily="49" charset="0"/>
              </a:rPr>
              <a:t>(txt))</a:t>
            </a:r>
          </a:p>
          <a:p>
            <a:r>
              <a:rPr lang="en-US" b="0" i="0" dirty="0">
                <a:solidFill>
                  <a:schemeClr val="tx1"/>
                </a:solidFill>
                <a:effectLst/>
                <a:latin typeface="Consolas" panose="020B0609020204030204" pitchFamily="49" charset="0"/>
              </a:rPr>
              <a:t>pip uninstall </a:t>
            </a:r>
            <a:r>
              <a:rPr lang="en-US" b="0" i="0" dirty="0" err="1">
                <a:solidFill>
                  <a:schemeClr val="tx1"/>
                </a:solidFill>
                <a:effectLst/>
                <a:latin typeface="Consolas" panose="020B0609020204030204" pitchFamily="49" charset="0"/>
              </a:rPr>
              <a:t>camelcase</a:t>
            </a:r>
            <a:endParaRPr lang="en-US" dirty="0">
              <a:solidFill>
                <a:schemeClr val="tx1"/>
              </a:solidFill>
            </a:endParaRPr>
          </a:p>
        </p:txBody>
      </p:sp>
    </p:spTree>
    <p:extLst>
      <p:ext uri="{BB962C8B-B14F-4D97-AF65-F5344CB8AC3E}">
        <p14:creationId xmlns:p14="http://schemas.microsoft.com/office/powerpoint/2010/main" val="28409053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6EED-5305-791C-F848-CD228E67E56E}"/>
              </a:ext>
            </a:extLst>
          </p:cNvPr>
          <p:cNvSpPr>
            <a:spLocks noGrp="1"/>
          </p:cNvSpPr>
          <p:nvPr>
            <p:ph type="title"/>
          </p:nvPr>
        </p:nvSpPr>
        <p:spPr/>
        <p:txBody>
          <a:bodyPr/>
          <a:lstStyle/>
          <a:p>
            <a:r>
              <a:rPr lang="en-US" dirty="0" err="1"/>
              <a:t>Mysql</a:t>
            </a:r>
            <a:r>
              <a:rPr lang="en-US" dirty="0"/>
              <a:t> connection</a:t>
            </a:r>
          </a:p>
        </p:txBody>
      </p:sp>
      <p:sp>
        <p:nvSpPr>
          <p:cNvPr id="3" name="Content Placeholder 2">
            <a:extLst>
              <a:ext uri="{FF2B5EF4-FFF2-40B4-BE49-F238E27FC236}">
                <a16:creationId xmlns:a16="http://schemas.microsoft.com/office/drawing/2014/main" id="{8EF0472F-EAF1-B6F8-70F9-1A44FD362BE3}"/>
              </a:ext>
            </a:extLst>
          </p:cNvPr>
          <p:cNvSpPr>
            <a:spLocks noGrp="1"/>
          </p:cNvSpPr>
          <p:nvPr>
            <p:ph idx="1"/>
          </p:nvPr>
        </p:nvSpPr>
        <p:spPr/>
        <p:txBody>
          <a:bodyPr/>
          <a:lstStyle/>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mysql.connector</a:t>
            </a:r>
            <a:br>
              <a:rPr lang="en-US" dirty="0"/>
            </a:br>
            <a:br>
              <a:rPr lang="en-US" dirty="0"/>
            </a:br>
            <a:r>
              <a:rPr lang="en-US" b="0" i="0" dirty="0" err="1">
                <a:solidFill>
                  <a:srgbClr val="000000"/>
                </a:solidFill>
                <a:effectLst/>
                <a:latin typeface="Consolas" panose="020B0609020204030204" pitchFamily="49" charset="0"/>
              </a:rPr>
              <a:t>mydb</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mysql.connector.connect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host=</a:t>
            </a:r>
            <a:r>
              <a:rPr lang="en-US" b="0" i="0" dirty="0">
                <a:solidFill>
                  <a:srgbClr val="A52A2A"/>
                </a:solidFill>
                <a:effectLst/>
                <a:latin typeface="Consolas" panose="020B0609020204030204" pitchFamily="49" charset="0"/>
              </a:rPr>
              <a:t>"localhost"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user=</a:t>
            </a:r>
            <a:r>
              <a:rPr lang="en-US" b="0" i="0" dirty="0">
                <a:solidFill>
                  <a:srgbClr val="A52A2A"/>
                </a:solidFill>
                <a:effectLst/>
                <a:latin typeface="Consolas" panose="020B0609020204030204" pitchFamily="49" charset="0"/>
              </a:rPr>
              <a:t>"</a:t>
            </a:r>
            <a:r>
              <a:rPr lang="en-US" b="0" i="1" dirty="0" err="1">
                <a:solidFill>
                  <a:srgbClr val="A52A2A"/>
                </a:solidFill>
                <a:effectLst/>
                <a:latin typeface="Consolas" panose="020B0609020204030204" pitchFamily="49" charset="0"/>
              </a:rPr>
              <a:t>yourusername</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password=</a:t>
            </a:r>
            <a:r>
              <a:rPr lang="en-US" b="0" i="0" dirty="0">
                <a:solidFill>
                  <a:srgbClr val="A52A2A"/>
                </a:solidFill>
                <a:effectLst/>
                <a:latin typeface="Consolas" panose="020B0609020204030204" pitchFamily="49" charset="0"/>
              </a:rPr>
              <a:t>"</a:t>
            </a:r>
            <a:r>
              <a:rPr lang="en-US" b="0" i="1" dirty="0" err="1">
                <a:solidFill>
                  <a:srgbClr val="A52A2A"/>
                </a:solidFill>
                <a:effectLst/>
                <a:latin typeface="Consolas" panose="020B0609020204030204" pitchFamily="49" charset="0"/>
              </a:rPr>
              <a:t>yourpassword</a:t>
            </a:r>
            <a:r>
              <a:rPr lang="en-US" b="0" i="0" dirty="0">
                <a:solidFill>
                  <a:srgbClr val="A52A2A"/>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00"/>
                </a:solidFill>
                <a:effectLst/>
                <a:latin typeface="Consolas" panose="020B0609020204030204" pitchFamily="49" charset="0"/>
              </a:rPr>
              <a:t>print(</a:t>
            </a:r>
            <a:r>
              <a:rPr lang="en-US" b="0" i="0" dirty="0" err="1">
                <a:solidFill>
                  <a:srgbClr val="000000"/>
                </a:solidFill>
                <a:effectLst/>
                <a:latin typeface="Consolas" panose="020B0609020204030204" pitchFamily="49" charset="0"/>
              </a:rPr>
              <a:t>mydb</a:t>
            </a: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4194503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A28E-4364-6058-72EC-A96F3D20AA4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88D289B-1005-6C51-C63A-2147258ADB92}"/>
              </a:ext>
            </a:extLst>
          </p:cNvPr>
          <p:cNvSpPr>
            <a:spLocks noGrp="1"/>
          </p:cNvSpPr>
          <p:nvPr>
            <p:ph idx="1"/>
          </p:nvPr>
        </p:nvSpPr>
        <p:spPr/>
        <p:txBody>
          <a:bodyPr/>
          <a:lstStyle/>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mysql.connector</a:t>
            </a:r>
            <a:br>
              <a:rPr lang="en-US" dirty="0"/>
            </a:br>
            <a:br>
              <a:rPr lang="en-US" dirty="0"/>
            </a:br>
            <a:r>
              <a:rPr lang="en-US" b="0" i="0" dirty="0" err="1">
                <a:solidFill>
                  <a:srgbClr val="000000"/>
                </a:solidFill>
                <a:effectLst/>
                <a:latin typeface="Consolas" panose="020B0609020204030204" pitchFamily="49" charset="0"/>
              </a:rPr>
              <a:t>mydb</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mysql.connector.connect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host=</a:t>
            </a:r>
            <a:r>
              <a:rPr lang="en-US" b="0" i="0" dirty="0">
                <a:solidFill>
                  <a:srgbClr val="A52A2A"/>
                </a:solidFill>
                <a:effectLst/>
                <a:latin typeface="Consolas" panose="020B0609020204030204" pitchFamily="49" charset="0"/>
              </a:rPr>
              <a:t>"localhost"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user=</a:t>
            </a:r>
            <a:r>
              <a:rPr lang="en-US" b="0" i="0" dirty="0">
                <a:solidFill>
                  <a:srgbClr val="A52A2A"/>
                </a:solidFill>
                <a:effectLst/>
                <a:latin typeface="Consolas" panose="020B0609020204030204" pitchFamily="49" charset="0"/>
              </a:rPr>
              <a:t>"</a:t>
            </a:r>
            <a:r>
              <a:rPr lang="en-US" b="0" i="1" dirty="0" err="1">
                <a:solidFill>
                  <a:srgbClr val="A52A2A"/>
                </a:solidFill>
                <a:effectLst/>
                <a:latin typeface="Consolas" panose="020B0609020204030204" pitchFamily="49" charset="0"/>
              </a:rPr>
              <a:t>yourusername</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password=</a:t>
            </a:r>
            <a:r>
              <a:rPr lang="en-US" b="0" i="0" dirty="0">
                <a:solidFill>
                  <a:srgbClr val="A52A2A"/>
                </a:solidFill>
                <a:effectLst/>
                <a:latin typeface="Consolas" panose="020B0609020204030204" pitchFamily="49" charset="0"/>
              </a:rPr>
              <a:t>"</a:t>
            </a:r>
            <a:r>
              <a:rPr lang="en-US" b="0" i="1" dirty="0" err="1">
                <a:solidFill>
                  <a:srgbClr val="A52A2A"/>
                </a:solidFill>
                <a:effectLst/>
                <a:latin typeface="Consolas" panose="020B0609020204030204" pitchFamily="49" charset="0"/>
              </a:rPr>
              <a:t>yourpassword</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database=</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mydatabase</a:t>
            </a:r>
            <a:r>
              <a:rPr lang="en-US" b="0" i="0" dirty="0">
                <a:solidFill>
                  <a:srgbClr val="A52A2A"/>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000000"/>
                </a:solidFill>
                <a:effectLst/>
                <a:latin typeface="Consolas" panose="020B0609020204030204" pitchFamily="49" charset="0"/>
              </a:rPr>
              <a:t>mycursor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mydb.cursor</a:t>
            </a: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000000"/>
                </a:solidFill>
                <a:effectLst/>
                <a:latin typeface="Consolas" panose="020B0609020204030204" pitchFamily="49" charset="0"/>
              </a:rPr>
              <a:t>mycursor.execute</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"CREATE TABLE customers (name VARCHAR(255), address VARCHAR(255))"</a:t>
            </a: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13251042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AB9B6-FAF8-4B47-9ADC-9873C735E1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1303EA-4C51-1EC5-B794-D360A5235501}"/>
              </a:ext>
            </a:extLst>
          </p:cNvPr>
          <p:cNvSpPr>
            <a:spLocks noGrp="1"/>
          </p:cNvSpPr>
          <p:nvPr>
            <p:ph idx="1"/>
          </p:nvPr>
        </p:nvSpPr>
        <p:spPr/>
        <p:txBody>
          <a:bodyPr>
            <a:normAutofit fontScale="92500" lnSpcReduction="20000"/>
          </a:bodyPr>
          <a:lstStyle/>
          <a:p>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mysql.connector</a:t>
            </a:r>
            <a:br>
              <a:rPr lang="en-US" dirty="0"/>
            </a:br>
            <a:br>
              <a:rPr lang="en-US" dirty="0"/>
            </a:br>
            <a:r>
              <a:rPr lang="en-US" b="0" i="0" dirty="0" err="1">
                <a:solidFill>
                  <a:srgbClr val="000000"/>
                </a:solidFill>
                <a:effectLst/>
                <a:latin typeface="Consolas" panose="020B0609020204030204" pitchFamily="49" charset="0"/>
              </a:rPr>
              <a:t>mydb</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mysql.connector.connect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host=</a:t>
            </a:r>
            <a:r>
              <a:rPr lang="en-US" b="0" i="0" dirty="0">
                <a:solidFill>
                  <a:srgbClr val="A52A2A"/>
                </a:solidFill>
                <a:effectLst/>
                <a:latin typeface="Consolas" panose="020B0609020204030204" pitchFamily="49" charset="0"/>
              </a:rPr>
              <a:t>"localhost"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user=</a:t>
            </a:r>
            <a:r>
              <a:rPr lang="en-US" b="0" i="0" dirty="0">
                <a:solidFill>
                  <a:srgbClr val="A52A2A"/>
                </a:solidFill>
                <a:effectLst/>
                <a:latin typeface="Consolas" panose="020B0609020204030204" pitchFamily="49" charset="0"/>
              </a:rPr>
              <a:t>"</a:t>
            </a:r>
            <a:r>
              <a:rPr lang="en-US" b="0" i="1" dirty="0" err="1">
                <a:solidFill>
                  <a:srgbClr val="A52A2A"/>
                </a:solidFill>
                <a:effectLst/>
                <a:latin typeface="Consolas" panose="020B0609020204030204" pitchFamily="49" charset="0"/>
              </a:rPr>
              <a:t>yourusername</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password=</a:t>
            </a:r>
            <a:r>
              <a:rPr lang="en-US" b="0" i="0" dirty="0">
                <a:solidFill>
                  <a:srgbClr val="A52A2A"/>
                </a:solidFill>
                <a:effectLst/>
                <a:latin typeface="Consolas" panose="020B0609020204030204" pitchFamily="49" charset="0"/>
              </a:rPr>
              <a:t>"</a:t>
            </a:r>
            <a:r>
              <a:rPr lang="en-US" b="0" i="1" dirty="0" err="1">
                <a:solidFill>
                  <a:srgbClr val="A52A2A"/>
                </a:solidFill>
                <a:effectLst/>
                <a:latin typeface="Consolas" panose="020B0609020204030204" pitchFamily="49" charset="0"/>
              </a:rPr>
              <a:t>yourpassword</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database=</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mydatabase</a:t>
            </a:r>
            <a:r>
              <a:rPr lang="en-US" b="0" i="0" dirty="0">
                <a:solidFill>
                  <a:srgbClr val="A52A2A"/>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000000"/>
                </a:solidFill>
                <a:effectLst/>
                <a:latin typeface="Consolas" panose="020B0609020204030204" pitchFamily="49" charset="0"/>
              </a:rPr>
              <a:t>mycursor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mydb.cursor</a:t>
            </a: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000000"/>
                </a:solidFill>
                <a:effectLst/>
                <a:latin typeface="Consolas" panose="020B0609020204030204" pitchFamily="49" charset="0"/>
              </a:rPr>
              <a:t>mycursor.execute</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"SELECT * FROM customers"</a:t>
            </a: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000000"/>
                </a:solidFill>
                <a:effectLst/>
                <a:latin typeface="Consolas" panose="020B0609020204030204" pitchFamily="49" charset="0"/>
              </a:rPr>
              <a:t>myresult</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mycursor.fetchall</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myresult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print(x)</a:t>
            </a:r>
            <a:endParaRPr lang="en-US" dirty="0"/>
          </a:p>
        </p:txBody>
      </p:sp>
    </p:spTree>
    <p:extLst>
      <p:ext uri="{BB962C8B-B14F-4D97-AF65-F5344CB8AC3E}">
        <p14:creationId xmlns:p14="http://schemas.microsoft.com/office/powerpoint/2010/main" val="3189698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73E47A-55ED-4405-97E8-4434753B6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6966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F4F5-EFEB-46C5-9395-082EFDD70FC5}"/>
              </a:ext>
            </a:extLst>
          </p:cNvPr>
          <p:cNvSpPr>
            <a:spLocks noGrp="1"/>
          </p:cNvSpPr>
          <p:nvPr>
            <p:ph type="title"/>
          </p:nvPr>
        </p:nvSpPr>
        <p:spPr/>
        <p:txBody>
          <a:bodyPr/>
          <a:lstStyle/>
          <a:p>
            <a:r>
              <a:rPr lang="en-US" dirty="0"/>
              <a:t>Hello world</a:t>
            </a:r>
          </a:p>
        </p:txBody>
      </p:sp>
      <p:pic>
        <p:nvPicPr>
          <p:cNvPr id="5" name="Content Placeholder 4">
            <a:extLst>
              <a:ext uri="{FF2B5EF4-FFF2-40B4-BE49-F238E27FC236}">
                <a16:creationId xmlns:a16="http://schemas.microsoft.com/office/drawing/2014/main" id="{E7F32128-DA5E-437C-B3CA-2751419DE2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06400"/>
            <a:ext cx="8596668" cy="4835626"/>
          </a:xfrm>
        </p:spPr>
      </p:pic>
    </p:spTree>
    <p:extLst>
      <p:ext uri="{BB962C8B-B14F-4D97-AF65-F5344CB8AC3E}">
        <p14:creationId xmlns:p14="http://schemas.microsoft.com/office/powerpoint/2010/main" val="281140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1AD7-01E6-43C8-ACDE-C069E2B51785}"/>
              </a:ext>
            </a:extLst>
          </p:cNvPr>
          <p:cNvSpPr>
            <a:spLocks noGrp="1"/>
          </p:cNvSpPr>
          <p:nvPr>
            <p:ph type="title"/>
          </p:nvPr>
        </p:nvSpPr>
        <p:spPr/>
        <p:txBody>
          <a:bodyPr/>
          <a:lstStyle/>
          <a:p>
            <a:r>
              <a:rPr lang="en-US" dirty="0"/>
              <a:t>Python Variables</a:t>
            </a:r>
            <a:br>
              <a:rPr lang="en-US" dirty="0"/>
            </a:br>
            <a:endParaRPr lang="en-US" dirty="0"/>
          </a:p>
        </p:txBody>
      </p:sp>
      <p:sp>
        <p:nvSpPr>
          <p:cNvPr id="3" name="Content Placeholder 2">
            <a:extLst>
              <a:ext uri="{FF2B5EF4-FFF2-40B4-BE49-F238E27FC236}">
                <a16:creationId xmlns:a16="http://schemas.microsoft.com/office/drawing/2014/main" id="{27736D26-9130-4767-8E75-0770E619C405}"/>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Python has no command for declaring a variable.</a:t>
            </a:r>
          </a:p>
          <a:p>
            <a:r>
              <a:rPr lang="en-US" b="0" i="0" dirty="0">
                <a:solidFill>
                  <a:srgbClr val="000000"/>
                </a:solidFill>
                <a:effectLst/>
                <a:latin typeface="Consolas" panose="020B0609020204030204" pitchFamily="49" charset="0"/>
              </a:rPr>
              <a:t>x = </a:t>
            </a:r>
            <a:r>
              <a:rPr lang="en-US" b="0" i="0" dirty="0">
                <a:solidFill>
                  <a:srgbClr val="FF0000"/>
                </a:solidFill>
                <a:effectLst/>
                <a:latin typeface="Consolas" panose="020B0609020204030204" pitchFamily="49" charset="0"/>
              </a:rPr>
              <a:t>5</a:t>
            </a:r>
            <a:br>
              <a:rPr lang="en-US" dirty="0"/>
            </a:br>
            <a:r>
              <a:rPr lang="en-US" b="0" i="0" dirty="0">
                <a:solidFill>
                  <a:srgbClr val="000000"/>
                </a:solidFill>
                <a:effectLst/>
                <a:latin typeface="Consolas" panose="020B0609020204030204" pitchFamily="49" charset="0"/>
              </a:rPr>
              <a:t>y = </a:t>
            </a:r>
            <a:r>
              <a:rPr lang="en-US" b="0" i="0" dirty="0">
                <a:solidFill>
                  <a:srgbClr val="A52A2A"/>
                </a:solidFill>
                <a:effectLst/>
                <a:latin typeface="Consolas" panose="020B0609020204030204" pitchFamily="49" charset="0"/>
              </a:rPr>
              <a:t>"John“</a:t>
            </a:r>
          </a:p>
          <a:p>
            <a:pPr algn="l"/>
            <a:r>
              <a:rPr lang="en-US" b="0" i="0" dirty="0">
                <a:solidFill>
                  <a:srgbClr val="000000"/>
                </a:solidFill>
                <a:effectLst/>
                <a:latin typeface="Verdana" panose="020B0604030504040204" pitchFamily="34" charset="0"/>
              </a:rPr>
              <a:t>Variables do not need to be declared with any particular </a:t>
            </a:r>
            <a:r>
              <a:rPr lang="en-US" b="0" i="1" dirty="0">
                <a:solidFill>
                  <a:srgbClr val="000000"/>
                </a:solidFill>
                <a:effectLst/>
                <a:latin typeface="Verdana" panose="020B0604030504040204" pitchFamily="34" charset="0"/>
              </a:rPr>
              <a:t>type</a:t>
            </a:r>
            <a:r>
              <a:rPr lang="en-US" b="0" i="0" dirty="0">
                <a:solidFill>
                  <a:srgbClr val="000000"/>
                </a:solidFill>
                <a:effectLst/>
                <a:latin typeface="Verdana" panose="020B0604030504040204" pitchFamily="34" charset="0"/>
              </a:rPr>
              <a:t>, and can even change type after they have been set.</a:t>
            </a:r>
          </a:p>
          <a:p>
            <a:r>
              <a:rPr lang="en-US" dirty="0">
                <a:solidFill>
                  <a:srgbClr val="000000"/>
                </a:solidFill>
                <a:latin typeface="Verdana" panose="020B0604030504040204" pitchFamily="34" charset="0"/>
              </a:rPr>
              <a:t>X=“changed value”</a:t>
            </a:r>
          </a:p>
          <a:p>
            <a:r>
              <a:rPr lang="en-US" dirty="0">
                <a:solidFill>
                  <a:srgbClr val="000000"/>
                </a:solidFill>
                <a:latin typeface="Verdana" panose="020B0604030504040204" pitchFamily="34" charset="0"/>
              </a:rPr>
              <a:t>Y=11</a:t>
            </a:r>
          </a:p>
          <a:p>
            <a:endParaRPr lang="en-US" dirty="0"/>
          </a:p>
        </p:txBody>
      </p:sp>
    </p:spTree>
    <p:extLst>
      <p:ext uri="{BB962C8B-B14F-4D97-AF65-F5344CB8AC3E}">
        <p14:creationId xmlns:p14="http://schemas.microsoft.com/office/powerpoint/2010/main" val="280552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A45F3-0C46-40E4-B436-2BD598974AB4}"/>
              </a:ext>
            </a:extLst>
          </p:cNvPr>
          <p:cNvSpPr>
            <a:spLocks noGrp="1"/>
          </p:cNvSpPr>
          <p:nvPr>
            <p:ph type="title"/>
          </p:nvPr>
        </p:nvSpPr>
        <p:spPr/>
        <p:txBody>
          <a:bodyPr/>
          <a:lstStyle/>
          <a:p>
            <a:r>
              <a:rPr lang="en-US" b="0" i="0" dirty="0">
                <a:solidFill>
                  <a:srgbClr val="000000"/>
                </a:solidFill>
                <a:effectLst/>
                <a:latin typeface="Verdana" panose="020B0604030504040204" pitchFamily="34" charset="0"/>
              </a:rPr>
              <a:t>Rules for Python variables</a:t>
            </a:r>
            <a:endParaRPr lang="en-US" dirty="0"/>
          </a:p>
        </p:txBody>
      </p:sp>
      <p:sp>
        <p:nvSpPr>
          <p:cNvPr id="3" name="Content Placeholder 2">
            <a:extLst>
              <a:ext uri="{FF2B5EF4-FFF2-40B4-BE49-F238E27FC236}">
                <a16:creationId xmlns:a16="http://schemas.microsoft.com/office/drawing/2014/main" id="{7F8A9345-663F-4D2D-870B-E2F82907F567}"/>
              </a:ext>
            </a:extLst>
          </p:cNvPr>
          <p:cNvSpPr>
            <a:spLocks noGrp="1"/>
          </p:cNvSpPr>
          <p:nvPr>
            <p:ph idx="1"/>
          </p:nvPr>
        </p:nvSpPr>
        <p:spPr/>
        <p:txBody>
          <a:bodyPr/>
          <a:lstStyle/>
          <a:p>
            <a:pPr algn="l">
              <a:buFont typeface="Arial" panose="020B0604020202020204" pitchFamily="34" charset="0"/>
              <a:buChar char="•"/>
            </a:pPr>
            <a:r>
              <a:rPr lang="en-US" b="0" i="0" dirty="0">
                <a:solidFill>
                  <a:srgbClr val="000000"/>
                </a:solidFill>
                <a:effectLst/>
                <a:latin typeface="Verdana" panose="020B0604030504040204" pitchFamily="34" charset="0"/>
              </a:rPr>
              <a:t>A variable can have a short name (like x and y) or a more descriptive name (age, name, </a:t>
            </a:r>
            <a:r>
              <a:rPr lang="en-US" b="0" i="0" dirty="0" err="1">
                <a:solidFill>
                  <a:srgbClr val="000000"/>
                </a:solidFill>
                <a:effectLst/>
                <a:latin typeface="Verdana" panose="020B0604030504040204" pitchFamily="34" charset="0"/>
              </a:rPr>
              <a:t>total_volume</a:t>
            </a:r>
            <a:r>
              <a:rPr lang="en-US" b="0" i="0" dirty="0">
                <a:solidFill>
                  <a:srgbClr val="000000"/>
                </a:solidFill>
                <a:effectLst/>
                <a:latin typeface="Verdana" panose="020B0604030504040204" pitchFamily="34" charset="0"/>
              </a:rPr>
              <a:t>). </a:t>
            </a:r>
          </a:p>
          <a:p>
            <a:pPr algn="l">
              <a:buFont typeface="Arial" panose="020B0604020202020204" pitchFamily="34" charset="0"/>
              <a:buChar char="•"/>
            </a:pPr>
            <a:r>
              <a:rPr lang="en-US" b="0" i="0" dirty="0">
                <a:solidFill>
                  <a:srgbClr val="000000"/>
                </a:solidFill>
                <a:effectLst/>
                <a:latin typeface="Verdana" panose="020B0604030504040204" pitchFamily="34" charset="0"/>
              </a:rPr>
              <a:t>A variable name must start with a letter or the underscore character</a:t>
            </a:r>
          </a:p>
          <a:p>
            <a:pPr algn="l">
              <a:buFont typeface="Arial" panose="020B0604020202020204" pitchFamily="34" charset="0"/>
              <a:buChar char="•"/>
            </a:pPr>
            <a:r>
              <a:rPr lang="en-US" b="0" i="0" dirty="0">
                <a:solidFill>
                  <a:srgbClr val="000000"/>
                </a:solidFill>
                <a:effectLst/>
                <a:latin typeface="Verdana" panose="020B0604030504040204" pitchFamily="34" charset="0"/>
              </a:rPr>
              <a:t>A variable name cannot start with a number</a:t>
            </a:r>
          </a:p>
          <a:p>
            <a:pPr algn="l">
              <a:buFont typeface="Arial" panose="020B0604020202020204" pitchFamily="34" charset="0"/>
              <a:buChar char="•"/>
            </a:pPr>
            <a:r>
              <a:rPr lang="en-US" b="0" i="0" dirty="0">
                <a:solidFill>
                  <a:srgbClr val="000000"/>
                </a:solidFill>
                <a:effectLst/>
                <a:latin typeface="Verdana" panose="020B0604030504040204" pitchFamily="34" charset="0"/>
              </a:rPr>
              <a:t>A variable name can only contain alpha-numeric characters and underscores (A-z, 0-9, and _ )</a:t>
            </a:r>
          </a:p>
          <a:p>
            <a:pPr algn="l">
              <a:buFont typeface="Arial" panose="020B0604020202020204" pitchFamily="34" charset="0"/>
              <a:buChar char="•"/>
            </a:pPr>
            <a:r>
              <a:rPr lang="en-US" b="0" i="0" dirty="0">
                <a:solidFill>
                  <a:srgbClr val="000000"/>
                </a:solidFill>
                <a:effectLst/>
                <a:latin typeface="Verdana" panose="020B0604030504040204" pitchFamily="34" charset="0"/>
              </a:rPr>
              <a:t>Variable names are case-sensitive (age, Age and AGE are three different variables)</a:t>
            </a:r>
          </a:p>
          <a:p>
            <a:endParaRPr lang="en-US" dirty="0"/>
          </a:p>
        </p:txBody>
      </p:sp>
    </p:spTree>
    <p:extLst>
      <p:ext uri="{BB962C8B-B14F-4D97-AF65-F5344CB8AC3E}">
        <p14:creationId xmlns:p14="http://schemas.microsoft.com/office/powerpoint/2010/main" val="13516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6BED-2D2B-4A45-81CE-AD47D639DE1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02683C3-2710-4F81-B5F8-07DEC5E3B4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1508081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8122-57CB-491C-AEFF-A56F46ED8E28}"/>
              </a:ext>
            </a:extLst>
          </p:cNvPr>
          <p:cNvSpPr>
            <a:spLocks noGrp="1"/>
          </p:cNvSpPr>
          <p:nvPr>
            <p:ph type="title"/>
          </p:nvPr>
        </p:nvSpPr>
        <p:spPr/>
        <p:txBody>
          <a:bodyPr/>
          <a:lstStyle/>
          <a:p>
            <a:r>
              <a:rPr lang="en-US" dirty="0"/>
              <a:t>Variable Assignments</a:t>
            </a:r>
          </a:p>
        </p:txBody>
      </p:sp>
      <p:sp>
        <p:nvSpPr>
          <p:cNvPr id="3" name="Content Placeholder 2">
            <a:extLst>
              <a:ext uri="{FF2B5EF4-FFF2-40B4-BE49-F238E27FC236}">
                <a16:creationId xmlns:a16="http://schemas.microsoft.com/office/drawing/2014/main" id="{3201AE8A-A7B8-4983-B79A-5CF22C4149B8}"/>
              </a:ext>
            </a:extLst>
          </p:cNvPr>
          <p:cNvSpPr>
            <a:spLocks noGrp="1"/>
          </p:cNvSpPr>
          <p:nvPr>
            <p:ph idx="1"/>
          </p:nvPr>
        </p:nvSpPr>
        <p:spPr/>
        <p:txBody>
          <a:bodyPr/>
          <a:lstStyle/>
          <a:p>
            <a:r>
              <a:rPr lang="en-US" dirty="0"/>
              <a:t>Variable assignment</a:t>
            </a:r>
          </a:p>
          <a:p>
            <a:r>
              <a:rPr lang="en-US" dirty="0"/>
              <a:t>Str=“this is string value”</a:t>
            </a:r>
          </a:p>
          <a:p>
            <a:r>
              <a:rPr lang="en-US" dirty="0" err="1"/>
              <a:t>X,y</a:t>
            </a:r>
            <a:r>
              <a:rPr lang="en-US" dirty="0"/>
              <a:t>=(5,10) (tuple assignment)</a:t>
            </a:r>
          </a:p>
          <a:p>
            <a:r>
              <a:rPr lang="en-US" dirty="0" err="1"/>
              <a:t>A,b,c</a:t>
            </a:r>
            <a:r>
              <a:rPr lang="en-US" dirty="0"/>
              <a:t>=10,20,30(sequence Assignment)</a:t>
            </a:r>
          </a:p>
          <a:p>
            <a:r>
              <a:rPr lang="en-US" dirty="0"/>
              <a:t>A,*b=“hello”(extended sequence unpacking)</a:t>
            </a:r>
          </a:p>
          <a:p>
            <a:r>
              <a:rPr lang="en-US" dirty="0"/>
              <a:t>A=b=c=10(multiple target assignment)</a:t>
            </a:r>
          </a:p>
          <a:p>
            <a:r>
              <a:rPr lang="en-US" dirty="0"/>
              <a:t>A=A+5</a:t>
            </a:r>
          </a:p>
          <a:p>
            <a:r>
              <a:rPr lang="en-US" dirty="0"/>
              <a:t>A+=5</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112895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538B-B847-4D93-AF95-6A7887427AE7}"/>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A8748A67-4191-4145-AC6C-FF17C37FC845}"/>
              </a:ext>
            </a:extLst>
          </p:cNvPr>
          <p:cNvSpPr>
            <a:spLocks noGrp="1"/>
          </p:cNvSpPr>
          <p:nvPr>
            <p:ph idx="1"/>
          </p:nvPr>
        </p:nvSpPr>
        <p:spPr/>
        <p:txBody>
          <a:bodyPr/>
          <a:lstStyle/>
          <a:p>
            <a:r>
              <a:rPr lang="en-US" dirty="0"/>
              <a:t>Numeric(int, float)</a:t>
            </a:r>
          </a:p>
          <a:p>
            <a:r>
              <a:rPr lang="en-US" dirty="0"/>
              <a:t>Dictionary(key value pairs)</a:t>
            </a:r>
          </a:p>
          <a:p>
            <a:r>
              <a:rPr lang="en-US" dirty="0"/>
              <a:t>Boolean (true or false values)</a:t>
            </a:r>
          </a:p>
          <a:p>
            <a:r>
              <a:rPr lang="en-US" dirty="0"/>
              <a:t>Set(unordered collection of items)</a:t>
            </a:r>
          </a:p>
          <a:p>
            <a:r>
              <a:rPr lang="en-US" dirty="0"/>
              <a:t>String(sequence of characters)</a:t>
            </a:r>
          </a:p>
          <a:p>
            <a:r>
              <a:rPr lang="en-US" dirty="0"/>
              <a:t>List(ordered sequence of items)</a:t>
            </a:r>
          </a:p>
          <a:p>
            <a:r>
              <a:rPr lang="en-US" dirty="0"/>
              <a:t>Tuple(ordered immutable sequence of items).</a:t>
            </a:r>
          </a:p>
          <a:p>
            <a:endParaRPr lang="en-US" dirty="0"/>
          </a:p>
          <a:p>
            <a:endParaRPr lang="en-US" dirty="0"/>
          </a:p>
        </p:txBody>
      </p:sp>
    </p:spTree>
    <p:extLst>
      <p:ext uri="{BB962C8B-B14F-4D97-AF65-F5344CB8AC3E}">
        <p14:creationId xmlns:p14="http://schemas.microsoft.com/office/powerpoint/2010/main" val="2520902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94EF-F58F-479F-B45B-4913CE8FD0E5}"/>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836B7817-EE67-413B-8179-C8DBF6A2E3EF}"/>
              </a:ext>
            </a:extLst>
          </p:cNvPr>
          <p:cNvSpPr>
            <a:spLocks noGrp="1"/>
          </p:cNvSpPr>
          <p:nvPr>
            <p:ph idx="1"/>
          </p:nvPr>
        </p:nvSpPr>
        <p:spPr/>
        <p:txBody>
          <a:bodyPr>
            <a:normAutofit/>
          </a:bodyPr>
          <a:lstStyle/>
          <a:p>
            <a:r>
              <a:rPr lang="en-US" dirty="0"/>
              <a:t>What is python</a:t>
            </a:r>
          </a:p>
          <a:p>
            <a:r>
              <a:rPr lang="en-US" dirty="0"/>
              <a:t>Installations of Python</a:t>
            </a:r>
          </a:p>
          <a:p>
            <a:r>
              <a:rPr lang="en-US" dirty="0"/>
              <a:t>Python shell</a:t>
            </a:r>
          </a:p>
          <a:p>
            <a:r>
              <a:rPr lang="en-US" dirty="0"/>
              <a:t>Variables and datatypes</a:t>
            </a:r>
          </a:p>
          <a:p>
            <a:r>
              <a:rPr lang="en-US" dirty="0"/>
              <a:t>Strings, Lists, Tuples</a:t>
            </a:r>
          </a:p>
          <a:p>
            <a:r>
              <a:rPr lang="en-US" dirty="0"/>
              <a:t>Input output.</a:t>
            </a:r>
          </a:p>
          <a:p>
            <a:r>
              <a:rPr lang="en-US" dirty="0"/>
              <a:t>Python blocks</a:t>
            </a:r>
          </a:p>
          <a:p>
            <a:r>
              <a:rPr lang="en-US" dirty="0"/>
              <a:t>If conditions</a:t>
            </a:r>
          </a:p>
          <a:p>
            <a:r>
              <a:rPr lang="en-US" dirty="0"/>
              <a:t>For loops</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916916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8E293-A30B-460A-AE0D-2A780C5D60CE}"/>
              </a:ext>
            </a:extLst>
          </p:cNvPr>
          <p:cNvSpPr>
            <a:spLocks noGrp="1"/>
          </p:cNvSpPr>
          <p:nvPr>
            <p:ph type="title"/>
          </p:nvPr>
        </p:nvSpPr>
        <p:spPr/>
        <p:txBody>
          <a:bodyPr/>
          <a:lstStyle/>
          <a:p>
            <a:r>
              <a:rPr lang="en-US" dirty="0"/>
              <a:t>Numbers	</a:t>
            </a:r>
          </a:p>
        </p:txBody>
      </p:sp>
      <p:pic>
        <p:nvPicPr>
          <p:cNvPr id="5" name="Content Placeholder 4">
            <a:extLst>
              <a:ext uri="{FF2B5EF4-FFF2-40B4-BE49-F238E27FC236}">
                <a16:creationId xmlns:a16="http://schemas.microsoft.com/office/drawing/2014/main" id="{4A23FA14-BEA8-4B6F-8260-15ED59EAC1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2" y="1469386"/>
            <a:ext cx="8129135" cy="4572639"/>
          </a:xfrm>
        </p:spPr>
      </p:pic>
    </p:spTree>
    <p:extLst>
      <p:ext uri="{BB962C8B-B14F-4D97-AF65-F5344CB8AC3E}">
        <p14:creationId xmlns:p14="http://schemas.microsoft.com/office/powerpoint/2010/main" val="221174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BDE3-1DA7-4049-B705-802F39036814}"/>
              </a:ext>
            </a:extLst>
          </p:cNvPr>
          <p:cNvSpPr>
            <a:spLocks noGrp="1"/>
          </p:cNvSpPr>
          <p:nvPr>
            <p:ph type="title"/>
          </p:nvPr>
        </p:nvSpPr>
        <p:spPr/>
        <p:txBody>
          <a:bodyPr/>
          <a:lstStyle/>
          <a:p>
            <a:r>
              <a:rPr lang="en-US" dirty="0"/>
              <a:t>Dictionary</a:t>
            </a:r>
          </a:p>
        </p:txBody>
      </p:sp>
      <p:pic>
        <p:nvPicPr>
          <p:cNvPr id="5" name="Content Placeholder 4">
            <a:extLst>
              <a:ext uri="{FF2B5EF4-FFF2-40B4-BE49-F238E27FC236}">
                <a16:creationId xmlns:a16="http://schemas.microsoft.com/office/drawing/2014/main" id="{ADE8699D-5A08-4889-8D62-EA4ED47572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670" y="1635111"/>
            <a:ext cx="9000565" cy="5088417"/>
          </a:xfrm>
        </p:spPr>
      </p:pic>
    </p:spTree>
    <p:extLst>
      <p:ext uri="{BB962C8B-B14F-4D97-AF65-F5344CB8AC3E}">
        <p14:creationId xmlns:p14="http://schemas.microsoft.com/office/powerpoint/2010/main" val="3095482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15F4-D342-4CFF-9831-0AA6DA9D9FCD}"/>
              </a:ext>
            </a:extLst>
          </p:cNvPr>
          <p:cNvSpPr>
            <a:spLocks noGrp="1"/>
          </p:cNvSpPr>
          <p:nvPr>
            <p:ph type="title"/>
          </p:nvPr>
        </p:nvSpPr>
        <p:spPr/>
        <p:txBody>
          <a:bodyPr/>
          <a:lstStyle/>
          <a:p>
            <a:r>
              <a:rPr lang="en-US" dirty="0" err="1"/>
              <a:t>boolean</a:t>
            </a:r>
            <a:endParaRPr lang="en-US" dirty="0"/>
          </a:p>
        </p:txBody>
      </p:sp>
      <p:pic>
        <p:nvPicPr>
          <p:cNvPr id="5" name="Content Placeholder 4">
            <a:extLst>
              <a:ext uri="{FF2B5EF4-FFF2-40B4-BE49-F238E27FC236}">
                <a16:creationId xmlns:a16="http://schemas.microsoft.com/office/drawing/2014/main" id="{1B642191-F378-4BF8-8E29-B57485C99F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743210"/>
            <a:ext cx="8739381" cy="4298815"/>
          </a:xfrm>
        </p:spPr>
      </p:pic>
    </p:spTree>
    <p:extLst>
      <p:ext uri="{BB962C8B-B14F-4D97-AF65-F5344CB8AC3E}">
        <p14:creationId xmlns:p14="http://schemas.microsoft.com/office/powerpoint/2010/main" val="4198110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FD9F-6175-4E53-838F-72EF6EE90691}"/>
              </a:ext>
            </a:extLst>
          </p:cNvPr>
          <p:cNvSpPr>
            <a:spLocks noGrp="1"/>
          </p:cNvSpPr>
          <p:nvPr>
            <p:ph type="title"/>
          </p:nvPr>
        </p:nvSpPr>
        <p:spPr/>
        <p:txBody>
          <a:bodyPr/>
          <a:lstStyle/>
          <a:p>
            <a:r>
              <a:rPr lang="en-US" dirty="0"/>
              <a:t>set</a:t>
            </a:r>
          </a:p>
        </p:txBody>
      </p:sp>
      <p:pic>
        <p:nvPicPr>
          <p:cNvPr id="5" name="Content Placeholder 4">
            <a:extLst>
              <a:ext uri="{FF2B5EF4-FFF2-40B4-BE49-F238E27FC236}">
                <a16:creationId xmlns:a16="http://schemas.microsoft.com/office/drawing/2014/main" id="{3D6A5955-4F82-4F39-9B8C-F9C9C27AB6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79526"/>
            <a:ext cx="8466666" cy="4762500"/>
          </a:xfrm>
        </p:spPr>
      </p:pic>
    </p:spTree>
    <p:extLst>
      <p:ext uri="{BB962C8B-B14F-4D97-AF65-F5344CB8AC3E}">
        <p14:creationId xmlns:p14="http://schemas.microsoft.com/office/powerpoint/2010/main" val="326616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57ED-C3AD-4F47-AFAC-059F922A6008}"/>
              </a:ext>
            </a:extLst>
          </p:cNvPr>
          <p:cNvSpPr>
            <a:spLocks noGrp="1"/>
          </p:cNvSpPr>
          <p:nvPr>
            <p:ph type="title"/>
          </p:nvPr>
        </p:nvSpPr>
        <p:spPr/>
        <p:txBody>
          <a:bodyPr/>
          <a:lstStyle/>
          <a:p>
            <a:r>
              <a:rPr lang="en-US" dirty="0"/>
              <a:t>String</a:t>
            </a:r>
          </a:p>
        </p:txBody>
      </p:sp>
      <p:pic>
        <p:nvPicPr>
          <p:cNvPr id="5" name="Content Placeholder 4">
            <a:extLst>
              <a:ext uri="{FF2B5EF4-FFF2-40B4-BE49-F238E27FC236}">
                <a16:creationId xmlns:a16="http://schemas.microsoft.com/office/drawing/2014/main" id="{393049C0-A211-4001-A8E1-D4844AAD45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06400"/>
            <a:ext cx="8596668" cy="4835626"/>
          </a:xfrm>
        </p:spPr>
      </p:pic>
    </p:spTree>
    <p:extLst>
      <p:ext uri="{BB962C8B-B14F-4D97-AF65-F5344CB8AC3E}">
        <p14:creationId xmlns:p14="http://schemas.microsoft.com/office/powerpoint/2010/main" val="205637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F1A6-8154-4D03-8309-36C5DE88E596}"/>
              </a:ext>
            </a:extLst>
          </p:cNvPr>
          <p:cNvSpPr>
            <a:spLocks noGrp="1"/>
          </p:cNvSpPr>
          <p:nvPr>
            <p:ph type="title"/>
          </p:nvPr>
        </p:nvSpPr>
        <p:spPr/>
        <p:txBody>
          <a:bodyPr/>
          <a:lstStyle/>
          <a:p>
            <a:r>
              <a:rPr lang="en-US" dirty="0"/>
              <a:t>List</a:t>
            </a:r>
          </a:p>
        </p:txBody>
      </p:sp>
      <p:pic>
        <p:nvPicPr>
          <p:cNvPr id="5" name="Content Placeholder 4">
            <a:extLst>
              <a:ext uri="{FF2B5EF4-FFF2-40B4-BE49-F238E27FC236}">
                <a16:creationId xmlns:a16="http://schemas.microsoft.com/office/drawing/2014/main" id="{03478950-C88E-4B37-886B-2581427694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64024"/>
            <a:ext cx="9085231" cy="4778001"/>
          </a:xfrm>
        </p:spPr>
      </p:pic>
    </p:spTree>
    <p:extLst>
      <p:ext uri="{BB962C8B-B14F-4D97-AF65-F5344CB8AC3E}">
        <p14:creationId xmlns:p14="http://schemas.microsoft.com/office/powerpoint/2010/main" val="100413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3CFB-7B4E-4509-9034-BC1099080472}"/>
              </a:ext>
            </a:extLst>
          </p:cNvPr>
          <p:cNvSpPr>
            <a:spLocks noGrp="1"/>
          </p:cNvSpPr>
          <p:nvPr>
            <p:ph type="title"/>
          </p:nvPr>
        </p:nvSpPr>
        <p:spPr/>
        <p:txBody>
          <a:bodyPr/>
          <a:lstStyle/>
          <a:p>
            <a:r>
              <a:rPr lang="en-US" dirty="0"/>
              <a:t>Tuple</a:t>
            </a:r>
          </a:p>
        </p:txBody>
      </p:sp>
      <p:pic>
        <p:nvPicPr>
          <p:cNvPr id="5" name="Content Placeholder 4">
            <a:extLst>
              <a:ext uri="{FF2B5EF4-FFF2-40B4-BE49-F238E27FC236}">
                <a16:creationId xmlns:a16="http://schemas.microsoft.com/office/drawing/2014/main" id="{3305FD03-6280-4236-B859-8FD43745C3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186541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E5D1-1E6D-4627-835C-34F59133B8E9}"/>
              </a:ext>
            </a:extLst>
          </p:cNvPr>
          <p:cNvSpPr>
            <a:spLocks noGrp="1"/>
          </p:cNvSpPr>
          <p:nvPr>
            <p:ph type="title"/>
          </p:nvPr>
        </p:nvSpPr>
        <p:spPr/>
        <p:txBody>
          <a:bodyPr/>
          <a:lstStyle/>
          <a:p>
            <a:r>
              <a:rPr lang="en-US" dirty="0"/>
              <a:t>type of Method</a:t>
            </a:r>
          </a:p>
        </p:txBody>
      </p:sp>
      <p:sp>
        <p:nvSpPr>
          <p:cNvPr id="3" name="Content Placeholder 2">
            <a:extLst>
              <a:ext uri="{FF2B5EF4-FFF2-40B4-BE49-F238E27FC236}">
                <a16:creationId xmlns:a16="http://schemas.microsoft.com/office/drawing/2014/main" id="{D4FB12BD-EAC7-4C4D-AD96-98208A127B69}"/>
              </a:ext>
            </a:extLst>
          </p:cNvPr>
          <p:cNvSpPr>
            <a:spLocks noGrp="1"/>
          </p:cNvSpPr>
          <p:nvPr>
            <p:ph idx="1"/>
          </p:nvPr>
        </p:nvSpPr>
        <p:spPr/>
        <p:txBody>
          <a:bodyPr/>
          <a:lstStyle/>
          <a:p>
            <a:r>
              <a:rPr lang="en-US" dirty="0"/>
              <a:t>type() method returns class type of the argument(object) passed as parameter.</a:t>
            </a:r>
          </a:p>
          <a:p>
            <a:r>
              <a:rPr lang="en-US" dirty="0"/>
              <a:t> type() function is mostly used for debugging purposes.</a:t>
            </a:r>
          </a:p>
          <a:p>
            <a:endParaRPr lang="en-US" dirty="0"/>
          </a:p>
          <a:p>
            <a:endParaRPr lang="en-US" dirty="0"/>
          </a:p>
        </p:txBody>
      </p:sp>
    </p:spTree>
    <p:extLst>
      <p:ext uri="{BB962C8B-B14F-4D97-AF65-F5344CB8AC3E}">
        <p14:creationId xmlns:p14="http://schemas.microsoft.com/office/powerpoint/2010/main" val="275706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47A4-E359-4235-8B52-BB3DA0CDA81B}"/>
              </a:ext>
            </a:extLst>
          </p:cNvPr>
          <p:cNvSpPr>
            <a:spLocks noGrp="1"/>
          </p:cNvSpPr>
          <p:nvPr>
            <p:ph type="title"/>
          </p:nvPr>
        </p:nvSpPr>
        <p:spPr/>
        <p:txBody>
          <a:bodyPr/>
          <a:lstStyle/>
          <a:p>
            <a:r>
              <a:rPr lang="en-US" dirty="0"/>
              <a:t>Input-output</a:t>
            </a:r>
          </a:p>
        </p:txBody>
      </p:sp>
      <p:sp>
        <p:nvSpPr>
          <p:cNvPr id="3" name="Content Placeholder 2">
            <a:extLst>
              <a:ext uri="{FF2B5EF4-FFF2-40B4-BE49-F238E27FC236}">
                <a16:creationId xmlns:a16="http://schemas.microsoft.com/office/drawing/2014/main" id="{A07C4E56-F1C7-4502-9B3D-D6E31EB627A4}"/>
              </a:ext>
            </a:extLst>
          </p:cNvPr>
          <p:cNvSpPr>
            <a:spLocks noGrp="1"/>
          </p:cNvSpPr>
          <p:nvPr>
            <p:ph idx="1"/>
          </p:nvPr>
        </p:nvSpPr>
        <p:spPr/>
        <p:txBody>
          <a:bodyPr>
            <a:normAutofit lnSpcReduction="10000"/>
          </a:bodyPr>
          <a:lstStyle/>
          <a:p>
            <a:r>
              <a:rPr lang="en-US" dirty="0"/>
              <a:t>Input() (will take input from console)</a:t>
            </a:r>
          </a:p>
          <a:p>
            <a:r>
              <a:rPr lang="en-US" dirty="0"/>
              <a:t>Input(“message”) </a:t>
            </a:r>
          </a:p>
          <a:p>
            <a:r>
              <a:rPr lang="en-US" dirty="0"/>
              <a:t>A=int(input(“message”))</a:t>
            </a:r>
          </a:p>
          <a:p>
            <a:r>
              <a:rPr lang="en-US" dirty="0"/>
              <a:t>Print(a)</a:t>
            </a:r>
          </a:p>
          <a:p>
            <a:r>
              <a:rPr lang="en-US" dirty="0"/>
              <a:t>Print(type(a))</a:t>
            </a:r>
          </a:p>
          <a:p>
            <a:r>
              <a:rPr lang="en-US" dirty="0"/>
              <a:t>Print(“%d”,%(a))</a:t>
            </a:r>
          </a:p>
          <a:p>
            <a:r>
              <a:rPr lang="en-US" dirty="0"/>
              <a:t>Print(“hello”,”</a:t>
            </a:r>
            <a:r>
              <a:rPr lang="en-US" dirty="0" err="1"/>
              <a:t>hai</a:t>
            </a:r>
            <a:r>
              <a:rPr lang="en-US" dirty="0"/>
              <a:t>”,</a:t>
            </a:r>
            <a:r>
              <a:rPr lang="en-US" dirty="0" err="1"/>
              <a:t>sep</a:t>
            </a:r>
            <a:r>
              <a:rPr lang="en-US" dirty="0"/>
              <a:t>=“\n”)</a:t>
            </a:r>
          </a:p>
          <a:p>
            <a:r>
              <a:rPr lang="en-US" dirty="0"/>
              <a:t>Print(“</a:t>
            </a:r>
            <a:r>
              <a:rPr lang="en-US" dirty="0" err="1"/>
              <a:t>hai</a:t>
            </a:r>
            <a:r>
              <a:rPr lang="en-US" dirty="0"/>
              <a:t>”,end=“”)</a:t>
            </a:r>
          </a:p>
          <a:p>
            <a:r>
              <a:rPr lang="en-US" dirty="0"/>
              <a:t>print("a value is %d b value is %f"%(</a:t>
            </a:r>
            <a:r>
              <a:rPr lang="en-US" dirty="0" err="1"/>
              <a:t>a,b</a:t>
            </a:r>
            <a:r>
              <a:rPr lang="en-US" dirty="0"/>
              <a:t>))</a:t>
            </a:r>
          </a:p>
          <a:p>
            <a:r>
              <a:rPr lang="en-US" dirty="0"/>
              <a:t>print("a value is %d b value is %.2f"%(</a:t>
            </a:r>
            <a:r>
              <a:rPr lang="en-US" dirty="0" err="1"/>
              <a:t>a,b</a:t>
            </a:r>
            <a:r>
              <a:rPr lang="en-US" dirty="0"/>
              <a:t>))</a:t>
            </a:r>
          </a:p>
        </p:txBody>
      </p:sp>
    </p:spTree>
    <p:extLst>
      <p:ext uri="{BB962C8B-B14F-4D97-AF65-F5344CB8AC3E}">
        <p14:creationId xmlns:p14="http://schemas.microsoft.com/office/powerpoint/2010/main" val="3732675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9872-86D7-4AB5-ADFA-07CC74DE9014}"/>
              </a:ext>
            </a:extLst>
          </p:cNvPr>
          <p:cNvSpPr>
            <a:spLocks noGrp="1"/>
          </p:cNvSpPr>
          <p:nvPr>
            <p:ph type="title"/>
          </p:nvPr>
        </p:nvSpPr>
        <p:spPr/>
        <p:txBody>
          <a:bodyPr/>
          <a:lstStyle/>
          <a:p>
            <a:r>
              <a:rPr lang="en-US" dirty="0"/>
              <a:t>Python operators</a:t>
            </a:r>
          </a:p>
        </p:txBody>
      </p:sp>
      <p:sp>
        <p:nvSpPr>
          <p:cNvPr id="3" name="Content Placeholder 2">
            <a:extLst>
              <a:ext uri="{FF2B5EF4-FFF2-40B4-BE49-F238E27FC236}">
                <a16:creationId xmlns:a16="http://schemas.microsoft.com/office/drawing/2014/main" id="{83A16328-65D1-4BC9-935E-5414E25D5C6C}"/>
              </a:ext>
            </a:extLst>
          </p:cNvPr>
          <p:cNvSpPr>
            <a:spLocks noGrp="1"/>
          </p:cNvSpPr>
          <p:nvPr>
            <p:ph idx="1"/>
          </p:nvPr>
        </p:nvSpPr>
        <p:spPr>
          <a:xfrm>
            <a:off x="677334" y="2160589"/>
            <a:ext cx="8596668" cy="4697411"/>
          </a:xfrm>
        </p:spPr>
        <p:txBody>
          <a:bodyPr>
            <a:normAutofit lnSpcReduction="10000"/>
          </a:bodyPr>
          <a:lstStyle/>
          <a:p>
            <a:r>
              <a:rPr lang="en-US" b="0" i="0" dirty="0">
                <a:solidFill>
                  <a:srgbClr val="000000"/>
                </a:solidFill>
                <a:effectLst/>
                <a:latin typeface="Segoe UI" panose="020B0502040204020203" pitchFamily="34" charset="0"/>
              </a:rPr>
              <a:t>Arithmetic Operators</a:t>
            </a:r>
          </a:p>
          <a:p>
            <a:pPr marL="0" indent="0">
              <a:buNone/>
            </a:pPr>
            <a:r>
              <a:rPr lang="en-US" dirty="0"/>
              <a:t>					+,-,*,/,%,//</a:t>
            </a:r>
          </a:p>
          <a:p>
            <a:r>
              <a:rPr lang="en-US" b="0" i="0" dirty="0">
                <a:solidFill>
                  <a:srgbClr val="000000"/>
                </a:solidFill>
                <a:effectLst/>
                <a:latin typeface="Segoe UI" panose="020B0502040204020203" pitchFamily="34" charset="0"/>
              </a:rPr>
              <a:t>Assignment Operators</a:t>
            </a:r>
          </a:p>
          <a:p>
            <a:pPr marL="0" indent="0">
              <a:buNone/>
            </a:pPr>
            <a:r>
              <a:rPr lang="en-US" dirty="0">
                <a:solidFill>
                  <a:srgbClr val="000000"/>
                </a:solidFill>
                <a:latin typeface="Segoe UI" panose="020B0502040204020203" pitchFamily="34" charset="0"/>
              </a:rPr>
              <a:t>					=,+=,-=,*=,/=,%= </a:t>
            </a:r>
            <a:r>
              <a:rPr lang="en-US" dirty="0" err="1">
                <a:solidFill>
                  <a:srgbClr val="000000"/>
                </a:solidFill>
                <a:latin typeface="Segoe UI" panose="020B0502040204020203" pitchFamily="34" charset="0"/>
              </a:rPr>
              <a:t>etc</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 Comparison Operators</a:t>
            </a:r>
          </a:p>
          <a:p>
            <a:pPr marL="0" indent="0">
              <a:buNone/>
            </a:pPr>
            <a:r>
              <a:rPr lang="en-US" dirty="0">
                <a:solidFill>
                  <a:srgbClr val="000000"/>
                </a:solidFill>
                <a:latin typeface="Segoe UI" panose="020B0502040204020203" pitchFamily="34" charset="0"/>
              </a:rPr>
              <a:t>					==,&lt;,&gt;,&lt;=,&gt;=</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Logical Operators</a:t>
            </a:r>
          </a:p>
          <a:p>
            <a:pPr marL="0" indent="0">
              <a:buNone/>
            </a:pPr>
            <a:r>
              <a:rPr lang="en-US" b="0" i="0" dirty="0">
                <a:solidFill>
                  <a:srgbClr val="000000"/>
                </a:solidFill>
                <a:effectLst/>
                <a:latin typeface="Segoe UI" panose="020B0502040204020203" pitchFamily="34" charset="0"/>
              </a:rPr>
              <a:t>					</a:t>
            </a:r>
            <a:r>
              <a:rPr lang="en-US" b="0" i="0" dirty="0" err="1">
                <a:solidFill>
                  <a:srgbClr val="000000"/>
                </a:solidFill>
                <a:effectLst/>
                <a:latin typeface="Segoe UI" panose="020B0502040204020203" pitchFamily="34" charset="0"/>
              </a:rPr>
              <a:t>and,or,not</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 Identity Operators</a:t>
            </a:r>
          </a:p>
          <a:p>
            <a:pPr marL="0" indent="0">
              <a:buNone/>
            </a:pPr>
            <a:r>
              <a:rPr lang="en-US" dirty="0">
                <a:solidFill>
                  <a:srgbClr val="000000"/>
                </a:solidFill>
                <a:latin typeface="Segoe UI" panose="020B0502040204020203" pitchFamily="34" charset="0"/>
              </a:rPr>
              <a:t>					</a:t>
            </a:r>
            <a:r>
              <a:rPr lang="en-US" b="0" i="0" dirty="0">
                <a:solidFill>
                  <a:srgbClr val="000000"/>
                </a:solidFill>
                <a:effectLst/>
                <a:latin typeface="Verdana" panose="020B0604030504040204" pitchFamily="34" charset="0"/>
              </a:rPr>
              <a:t>in </a:t>
            </a:r>
            <a:r>
              <a:rPr lang="en-US" dirty="0">
                <a:solidFill>
                  <a:srgbClr val="000000"/>
                </a:solidFill>
                <a:latin typeface="Segoe UI" panose="020B0502040204020203" pitchFamily="34" charset="0"/>
              </a:rPr>
              <a:t>,</a:t>
            </a:r>
            <a:r>
              <a:rPr lang="en-US" dirty="0" err="1">
                <a:solidFill>
                  <a:srgbClr val="000000"/>
                </a:solidFill>
                <a:latin typeface="Segoe UI" panose="020B0502040204020203" pitchFamily="34" charset="0"/>
              </a:rPr>
              <a:t>notin</a:t>
            </a:r>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Bitwise Operators</a:t>
            </a:r>
          </a:p>
          <a:p>
            <a:pPr marL="0" indent="0">
              <a:buNone/>
            </a:pPr>
            <a:r>
              <a:rPr lang="en-US" dirty="0"/>
              <a:t>					&amp;,|,~,^,&lt;&lt;,&gt;&gt;</a:t>
            </a:r>
          </a:p>
          <a:p>
            <a:endParaRPr lang="en-US" dirty="0"/>
          </a:p>
        </p:txBody>
      </p:sp>
    </p:spTree>
    <p:extLst>
      <p:ext uri="{BB962C8B-B14F-4D97-AF65-F5344CB8AC3E}">
        <p14:creationId xmlns:p14="http://schemas.microsoft.com/office/powerpoint/2010/main" val="390986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94EF-F58F-479F-B45B-4913CE8FD0E5}"/>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836B7817-EE67-413B-8179-C8DBF6A2E3EF}"/>
              </a:ext>
            </a:extLst>
          </p:cNvPr>
          <p:cNvSpPr>
            <a:spLocks noGrp="1"/>
          </p:cNvSpPr>
          <p:nvPr>
            <p:ph idx="1"/>
          </p:nvPr>
        </p:nvSpPr>
        <p:spPr/>
        <p:txBody>
          <a:bodyPr/>
          <a:lstStyle/>
          <a:p>
            <a:r>
              <a:rPr lang="en-US" b="1" dirty="0">
                <a:solidFill>
                  <a:srgbClr val="FF0000"/>
                </a:solidFill>
              </a:rPr>
              <a:t>What is python</a:t>
            </a:r>
          </a:p>
          <a:p>
            <a:r>
              <a:rPr lang="en-US" dirty="0"/>
              <a:t>Installations of Python</a:t>
            </a:r>
          </a:p>
          <a:p>
            <a:r>
              <a:rPr lang="en-US" dirty="0"/>
              <a:t>Python shell</a:t>
            </a:r>
          </a:p>
          <a:p>
            <a:r>
              <a:rPr lang="en-US" dirty="0"/>
              <a:t>Variables and datatypes</a:t>
            </a:r>
          </a:p>
          <a:p>
            <a:r>
              <a:rPr lang="en-US" dirty="0"/>
              <a:t>Strings, Lists, Tuples</a:t>
            </a:r>
          </a:p>
          <a:p>
            <a:r>
              <a:rPr lang="en-US" dirty="0"/>
              <a:t>Python Libraries ,pip</a:t>
            </a:r>
          </a:p>
          <a:p>
            <a:r>
              <a:rPr lang="en-US" dirty="0"/>
              <a:t>Python Db Connection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75201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CF86B-3958-4B52-8111-452CAD194A4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C638A3-99A2-45B8-9838-ABA48AEDE6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Tree>
    <p:extLst>
      <p:ext uri="{BB962C8B-B14F-4D97-AF65-F5344CB8AC3E}">
        <p14:creationId xmlns:p14="http://schemas.microsoft.com/office/powerpoint/2010/main" val="4219482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9EAB-D734-4488-9349-94FB3F07F1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378923C-960E-438A-9F61-A769FCBF7B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Tree>
    <p:extLst>
      <p:ext uri="{BB962C8B-B14F-4D97-AF65-F5344CB8AC3E}">
        <p14:creationId xmlns:p14="http://schemas.microsoft.com/office/powerpoint/2010/main" val="4574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4D11-F58B-4655-B20F-790F508E8813}"/>
              </a:ext>
            </a:extLst>
          </p:cNvPr>
          <p:cNvSpPr>
            <a:spLocks noGrp="1"/>
          </p:cNvSpPr>
          <p:nvPr>
            <p:ph type="title"/>
          </p:nvPr>
        </p:nvSpPr>
        <p:spPr/>
        <p:txBody>
          <a:bodyPr/>
          <a:lstStyle/>
          <a:p>
            <a:r>
              <a:rPr lang="en-US" dirty="0" err="1"/>
              <a:t>Cource</a:t>
            </a:r>
            <a:r>
              <a:rPr lang="en-US" dirty="0"/>
              <a:t> content</a:t>
            </a:r>
          </a:p>
        </p:txBody>
      </p:sp>
      <p:sp>
        <p:nvSpPr>
          <p:cNvPr id="3" name="Content Placeholder 2">
            <a:extLst>
              <a:ext uri="{FF2B5EF4-FFF2-40B4-BE49-F238E27FC236}">
                <a16:creationId xmlns:a16="http://schemas.microsoft.com/office/drawing/2014/main" id="{68C762B6-7F29-470E-B12A-2DC011B86443}"/>
              </a:ext>
            </a:extLst>
          </p:cNvPr>
          <p:cNvSpPr>
            <a:spLocks noGrp="1"/>
          </p:cNvSpPr>
          <p:nvPr>
            <p:ph idx="1"/>
          </p:nvPr>
        </p:nvSpPr>
        <p:spPr/>
        <p:txBody>
          <a:bodyPr/>
          <a:lstStyle/>
          <a:p>
            <a:r>
              <a:rPr lang="en-US" dirty="0"/>
              <a:t>Different types of Ides</a:t>
            </a:r>
          </a:p>
          <a:p>
            <a:r>
              <a:rPr lang="en-US" dirty="0"/>
              <a:t>First program with Python IDLE</a:t>
            </a:r>
          </a:p>
          <a:p>
            <a:r>
              <a:rPr lang="en-US" dirty="0"/>
              <a:t>Jupiter notebook</a:t>
            </a:r>
          </a:p>
          <a:p>
            <a:r>
              <a:rPr lang="en-US" dirty="0"/>
              <a:t>PyCharm</a:t>
            </a:r>
          </a:p>
          <a:p>
            <a:r>
              <a:rPr lang="en-US" dirty="0"/>
              <a:t>If blocks</a:t>
            </a:r>
          </a:p>
          <a:p>
            <a:r>
              <a:rPr lang="en-US" dirty="0"/>
              <a:t>For loops</a:t>
            </a:r>
          </a:p>
          <a:p>
            <a:r>
              <a:rPr lang="en-US" dirty="0"/>
              <a:t>While loops</a:t>
            </a:r>
          </a:p>
          <a:p>
            <a:r>
              <a:rPr lang="en-US" dirty="0"/>
              <a:t>Python functions</a:t>
            </a:r>
          </a:p>
          <a:p>
            <a:endParaRPr lang="en-US" dirty="0"/>
          </a:p>
          <a:p>
            <a:endParaRPr lang="en-US" dirty="0"/>
          </a:p>
          <a:p>
            <a:endParaRPr lang="en-US" dirty="0"/>
          </a:p>
        </p:txBody>
      </p:sp>
    </p:spTree>
    <p:extLst>
      <p:ext uri="{BB962C8B-B14F-4D97-AF65-F5344CB8AC3E}">
        <p14:creationId xmlns:p14="http://schemas.microsoft.com/office/powerpoint/2010/main" val="905922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BB96-9646-4993-93B9-DD13CBC85AE5}"/>
              </a:ext>
            </a:extLst>
          </p:cNvPr>
          <p:cNvSpPr>
            <a:spLocks noGrp="1"/>
          </p:cNvSpPr>
          <p:nvPr>
            <p:ph type="title"/>
          </p:nvPr>
        </p:nvSpPr>
        <p:spPr/>
        <p:txBody>
          <a:bodyPr/>
          <a:lstStyle/>
          <a:p>
            <a:r>
              <a:rPr lang="en-US" dirty="0"/>
              <a:t>Python blocks</a:t>
            </a:r>
          </a:p>
        </p:txBody>
      </p:sp>
      <p:sp>
        <p:nvSpPr>
          <p:cNvPr id="3" name="Content Placeholder 2">
            <a:extLst>
              <a:ext uri="{FF2B5EF4-FFF2-40B4-BE49-F238E27FC236}">
                <a16:creationId xmlns:a16="http://schemas.microsoft.com/office/drawing/2014/main" id="{AC566750-7C12-4D61-A480-26CFBF433BF7}"/>
              </a:ext>
            </a:extLst>
          </p:cNvPr>
          <p:cNvSpPr>
            <a:spLocks noGrp="1"/>
          </p:cNvSpPr>
          <p:nvPr>
            <p:ph idx="1"/>
          </p:nvPr>
        </p:nvSpPr>
        <p:spPr/>
        <p:txBody>
          <a:bodyPr>
            <a:normAutofit fontScale="85000" lnSpcReduction="20000"/>
          </a:bodyPr>
          <a:lstStyle/>
          <a:p>
            <a:pPr algn="l"/>
            <a:r>
              <a:rPr lang="en-US" b="0" i="0" dirty="0">
                <a:solidFill>
                  <a:srgbClr val="202124"/>
                </a:solidFill>
                <a:effectLst/>
                <a:latin typeface="arial" panose="020B0604020202020204" pitchFamily="34" charset="0"/>
              </a:rPr>
              <a:t>In Python, code block refers to </a:t>
            </a:r>
            <a:r>
              <a:rPr lang="en-US" b="1" i="0" dirty="0">
                <a:solidFill>
                  <a:srgbClr val="202124"/>
                </a:solidFill>
                <a:effectLst/>
                <a:latin typeface="arial" panose="020B0604020202020204" pitchFamily="34" charset="0"/>
              </a:rPr>
              <a:t>a collection of code that is in the same block or indent</a:t>
            </a:r>
            <a:r>
              <a:rPr lang="en-US" b="0" i="0" dirty="0">
                <a:solidFill>
                  <a:srgbClr val="202124"/>
                </a:solidFill>
                <a:effectLst/>
                <a:latin typeface="arial" panose="020B0604020202020204" pitchFamily="34" charset="0"/>
              </a:rPr>
              <a:t>. </a:t>
            </a:r>
          </a:p>
          <a:p>
            <a:pPr algn="l"/>
            <a:r>
              <a:rPr lang="en-US" b="0" i="0" dirty="0">
                <a:solidFill>
                  <a:srgbClr val="202124"/>
                </a:solidFill>
                <a:effectLst/>
                <a:latin typeface="arial" panose="020B0604020202020204" pitchFamily="34" charset="0"/>
              </a:rPr>
              <a:t>This is most commonly found in classes, functions, and loops. You can where code blocks are because they are</a:t>
            </a:r>
          </a:p>
          <a:p>
            <a:pPr marL="0" indent="0">
              <a:buNone/>
            </a:pPr>
            <a:r>
              <a:rPr lang="en-US" b="0" i="0" dirty="0">
                <a:solidFill>
                  <a:srgbClr val="202124"/>
                </a:solidFill>
                <a:effectLst/>
                <a:latin typeface="arial" panose="020B0604020202020204" pitchFamily="34" charset="0"/>
              </a:rPr>
              <a:t>Ex:-</a:t>
            </a:r>
          </a:p>
          <a:p>
            <a:pPr marL="0" indent="0">
              <a:buNone/>
            </a:pPr>
            <a:r>
              <a:rPr lang="en-US" dirty="0">
                <a:solidFill>
                  <a:srgbClr val="202124"/>
                </a:solidFill>
                <a:latin typeface="arial" panose="020B0604020202020204" pitchFamily="34" charset="0"/>
              </a:rPr>
              <a:t>If (a==b) :</a:t>
            </a:r>
          </a:p>
          <a:p>
            <a:pPr marL="0" indent="0">
              <a:buNone/>
            </a:pPr>
            <a:r>
              <a:rPr lang="en-US" dirty="0">
                <a:solidFill>
                  <a:srgbClr val="202124"/>
                </a:solidFill>
                <a:latin typeface="arial" panose="020B0604020202020204" pitchFamily="34" charset="0"/>
              </a:rPr>
              <a:t>	print(“a”)</a:t>
            </a:r>
          </a:p>
          <a:p>
            <a:pPr marL="0" indent="0">
              <a:buNone/>
            </a:pPr>
            <a:r>
              <a:rPr lang="en-US" dirty="0">
                <a:solidFill>
                  <a:srgbClr val="202124"/>
                </a:solidFill>
                <a:latin typeface="arial" panose="020B0604020202020204" pitchFamily="34" charset="0"/>
              </a:rPr>
              <a:t>	print(“b”)</a:t>
            </a:r>
          </a:p>
          <a:p>
            <a:pPr marL="0" indent="0">
              <a:buNone/>
            </a:pPr>
            <a:r>
              <a:rPr lang="en-US" dirty="0">
                <a:solidFill>
                  <a:srgbClr val="202124"/>
                </a:solidFill>
                <a:latin typeface="arial" panose="020B0604020202020204" pitchFamily="34" charset="0"/>
              </a:rPr>
              <a:t>Else:</a:t>
            </a:r>
          </a:p>
          <a:p>
            <a:pPr marL="0" indent="0">
              <a:buNone/>
            </a:pPr>
            <a:r>
              <a:rPr lang="en-US" dirty="0">
                <a:solidFill>
                  <a:srgbClr val="202124"/>
                </a:solidFill>
                <a:latin typeface="arial" panose="020B0604020202020204" pitchFamily="34" charset="0"/>
              </a:rPr>
              <a:t>	print(“else statement”)</a:t>
            </a:r>
          </a:p>
          <a:p>
            <a:pPr marL="0" indent="0">
              <a:buNone/>
            </a:pPr>
            <a:endParaRPr lang="en-US" dirty="0">
              <a:solidFill>
                <a:srgbClr val="202124"/>
              </a:solidFill>
              <a:latin typeface="arial" panose="020B0604020202020204" pitchFamily="34" charset="0"/>
            </a:endParaRPr>
          </a:p>
          <a:p>
            <a:pPr marL="0" indent="0">
              <a:buNone/>
            </a:pPr>
            <a:r>
              <a:rPr lang="en-US" dirty="0">
                <a:solidFill>
                  <a:srgbClr val="202124"/>
                </a:solidFill>
                <a:latin typeface="arial" panose="020B0604020202020204" pitchFamily="34" charset="0"/>
              </a:rPr>
              <a:t>Print(“hello”)</a:t>
            </a:r>
          </a:p>
          <a:p>
            <a:pPr marL="0" indent="0">
              <a:buNone/>
            </a:pPr>
            <a:r>
              <a:rPr lang="en-US" b="0" i="0" dirty="0">
                <a:solidFill>
                  <a:srgbClr val="202124"/>
                </a:solidFill>
                <a:effectLst/>
                <a:latin typeface="arial" panose="020B0604020202020204" pitchFamily="34" charset="0"/>
              </a:rPr>
              <a:t>	</a:t>
            </a:r>
            <a:br>
              <a:rPr lang="en-US" b="0" i="0" dirty="0">
                <a:solidFill>
                  <a:srgbClr val="202124"/>
                </a:solidFill>
                <a:effectLst/>
                <a:latin typeface="arial" panose="020B0604020202020204" pitchFamily="34" charset="0"/>
              </a:rPr>
            </a:br>
            <a:endParaRPr lang="en-US" dirty="0"/>
          </a:p>
        </p:txBody>
      </p:sp>
    </p:spTree>
    <p:extLst>
      <p:ext uri="{BB962C8B-B14F-4D97-AF65-F5344CB8AC3E}">
        <p14:creationId xmlns:p14="http://schemas.microsoft.com/office/powerpoint/2010/main" val="503612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7E51-8A1E-446F-8D70-602A76465CC2}"/>
              </a:ext>
            </a:extLst>
          </p:cNvPr>
          <p:cNvSpPr>
            <a:spLocks noGrp="1"/>
          </p:cNvSpPr>
          <p:nvPr>
            <p:ph type="title"/>
          </p:nvPr>
        </p:nvSpPr>
        <p:spPr/>
        <p:txBody>
          <a:bodyPr/>
          <a:lstStyle/>
          <a:p>
            <a:r>
              <a:rPr lang="en-US" dirty="0"/>
              <a:t>if </a:t>
            </a:r>
            <a:r>
              <a:rPr lang="en-US" dirty="0" err="1"/>
              <a:t>statemet</a:t>
            </a:r>
            <a:endParaRPr lang="en-US" dirty="0"/>
          </a:p>
        </p:txBody>
      </p:sp>
      <p:sp>
        <p:nvSpPr>
          <p:cNvPr id="3" name="Content Placeholder 2">
            <a:extLst>
              <a:ext uri="{FF2B5EF4-FFF2-40B4-BE49-F238E27FC236}">
                <a16:creationId xmlns:a16="http://schemas.microsoft.com/office/drawing/2014/main" id="{3C66B465-3258-46E9-9F2C-07812549869F}"/>
              </a:ext>
            </a:extLst>
          </p:cNvPr>
          <p:cNvSpPr>
            <a:spLocks noGrp="1"/>
          </p:cNvSpPr>
          <p:nvPr>
            <p:ph idx="1"/>
          </p:nvPr>
        </p:nvSpPr>
        <p:spPr/>
        <p:txBody>
          <a:bodyPr/>
          <a:lstStyle/>
          <a:p>
            <a:r>
              <a:rPr lang="en-US" b="0" i="0" dirty="0">
                <a:solidFill>
                  <a:srgbClr val="000000"/>
                </a:solidFill>
                <a:effectLst/>
                <a:latin typeface="Consolas" panose="020B0609020204030204" pitchFamily="49" charset="0"/>
              </a:rPr>
              <a:t>a = </a:t>
            </a:r>
            <a:r>
              <a:rPr lang="en-US" b="0" i="0" dirty="0">
                <a:solidFill>
                  <a:srgbClr val="FF0000"/>
                </a:solidFill>
                <a:effectLst/>
                <a:latin typeface="Consolas" panose="020B0609020204030204" pitchFamily="49" charset="0"/>
              </a:rPr>
              <a:t>200</a:t>
            </a:r>
            <a:br>
              <a:rPr lang="en-US" dirty="0"/>
            </a:br>
            <a:r>
              <a:rPr lang="en-US" b="0" i="0" dirty="0">
                <a:solidFill>
                  <a:srgbClr val="000000"/>
                </a:solidFill>
                <a:effectLst/>
                <a:latin typeface="Consolas" panose="020B0609020204030204" pitchFamily="49" charset="0"/>
              </a:rPr>
              <a:t>b = </a:t>
            </a:r>
            <a:r>
              <a:rPr lang="en-US" b="0" i="0" dirty="0">
                <a:solidFill>
                  <a:srgbClr val="FF0000"/>
                </a:solidFill>
                <a:effectLst/>
                <a:latin typeface="Consolas" panose="020B0609020204030204" pitchFamily="49" charset="0"/>
              </a:rPr>
              <a:t>33</a:t>
            </a:r>
            <a:br>
              <a:rPr lang="en-US" dirty="0"/>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b &gt; a:</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"b is greater than a"</a:t>
            </a:r>
            <a:r>
              <a:rPr lang="en-US" b="0" i="0" dirty="0">
                <a:solidFill>
                  <a:srgbClr val="000000"/>
                </a:solidFill>
                <a:effectLst/>
                <a:latin typeface="Consolas" panose="020B0609020204030204" pitchFamily="49" charset="0"/>
              </a:rPr>
              <a:t>)</a:t>
            </a:r>
            <a:br>
              <a:rPr lang="en-US" dirty="0"/>
            </a:br>
            <a:endParaRPr lang="en-US" dirty="0"/>
          </a:p>
        </p:txBody>
      </p:sp>
    </p:spTree>
    <p:extLst>
      <p:ext uri="{BB962C8B-B14F-4D97-AF65-F5344CB8AC3E}">
        <p14:creationId xmlns:p14="http://schemas.microsoft.com/office/powerpoint/2010/main" val="3225906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7E51-8A1E-446F-8D70-602A76465CC2}"/>
              </a:ext>
            </a:extLst>
          </p:cNvPr>
          <p:cNvSpPr>
            <a:spLocks noGrp="1"/>
          </p:cNvSpPr>
          <p:nvPr>
            <p:ph type="title"/>
          </p:nvPr>
        </p:nvSpPr>
        <p:spPr/>
        <p:txBody>
          <a:bodyPr/>
          <a:lstStyle/>
          <a:p>
            <a:r>
              <a:rPr lang="en-US" dirty="0"/>
              <a:t>If else statement</a:t>
            </a:r>
          </a:p>
        </p:txBody>
      </p:sp>
      <p:sp>
        <p:nvSpPr>
          <p:cNvPr id="3" name="Content Placeholder 2">
            <a:extLst>
              <a:ext uri="{FF2B5EF4-FFF2-40B4-BE49-F238E27FC236}">
                <a16:creationId xmlns:a16="http://schemas.microsoft.com/office/drawing/2014/main" id="{3C66B465-3258-46E9-9F2C-07812549869F}"/>
              </a:ext>
            </a:extLst>
          </p:cNvPr>
          <p:cNvSpPr>
            <a:spLocks noGrp="1"/>
          </p:cNvSpPr>
          <p:nvPr>
            <p:ph idx="1"/>
          </p:nvPr>
        </p:nvSpPr>
        <p:spPr/>
        <p:txBody>
          <a:bodyPr/>
          <a:lstStyle/>
          <a:p>
            <a:r>
              <a:rPr lang="en-US" b="0" i="0" dirty="0">
                <a:solidFill>
                  <a:srgbClr val="000000"/>
                </a:solidFill>
                <a:effectLst/>
                <a:latin typeface="Consolas" panose="020B0609020204030204" pitchFamily="49" charset="0"/>
              </a:rPr>
              <a:t>a = </a:t>
            </a:r>
            <a:r>
              <a:rPr lang="en-US" b="0" i="0" dirty="0">
                <a:solidFill>
                  <a:srgbClr val="FF0000"/>
                </a:solidFill>
                <a:effectLst/>
                <a:latin typeface="Consolas" panose="020B0609020204030204" pitchFamily="49" charset="0"/>
              </a:rPr>
              <a:t>200</a:t>
            </a:r>
            <a:br>
              <a:rPr lang="en-US" dirty="0"/>
            </a:br>
            <a:r>
              <a:rPr lang="en-US" b="0" i="0" dirty="0">
                <a:solidFill>
                  <a:srgbClr val="000000"/>
                </a:solidFill>
                <a:effectLst/>
                <a:latin typeface="Consolas" panose="020B0609020204030204" pitchFamily="49" charset="0"/>
              </a:rPr>
              <a:t>b = </a:t>
            </a:r>
            <a:r>
              <a:rPr lang="en-US" b="0" i="0" dirty="0">
                <a:solidFill>
                  <a:srgbClr val="FF0000"/>
                </a:solidFill>
                <a:effectLst/>
                <a:latin typeface="Consolas" panose="020B0609020204030204" pitchFamily="49" charset="0"/>
              </a:rPr>
              <a:t>33</a:t>
            </a:r>
            <a:br>
              <a:rPr lang="en-US" dirty="0"/>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b &gt; a:</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"b is greater than a"</a:t>
            </a:r>
            <a:r>
              <a:rPr lang="en-US" b="0" i="0" dirty="0">
                <a:solidFill>
                  <a:srgbClr val="000000"/>
                </a:solidFill>
                <a:effectLst/>
                <a:latin typeface="Consolas" panose="020B0609020204030204" pitchFamily="49" charset="0"/>
              </a:rPr>
              <a:t>)</a:t>
            </a:r>
          </a:p>
          <a:p>
            <a:pPr marL="0" indent="0">
              <a:buNone/>
            </a:pPr>
            <a:r>
              <a:rPr lang="en-US" dirty="0">
                <a:solidFill>
                  <a:srgbClr val="000000"/>
                </a:solidFill>
                <a:latin typeface="Consolas" panose="020B0609020204030204" pitchFamily="49" charset="0"/>
              </a:rPr>
              <a:t>   else</a:t>
            </a:r>
          </a:p>
          <a:p>
            <a:pPr marL="0" indent="0">
              <a:buNone/>
            </a:pPr>
            <a:r>
              <a:rPr lang="en-US" dirty="0">
                <a:solidFill>
                  <a:srgbClr val="000000"/>
                </a:solidFill>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dirty="0">
                <a:solidFill>
                  <a:srgbClr val="000000"/>
                </a:solidFill>
                <a:latin typeface="Consolas" panose="020B0609020204030204" pitchFamily="49" charset="0"/>
              </a:rPr>
              <a:t>(“</a:t>
            </a:r>
            <a:r>
              <a:rPr lang="en-US" b="0" i="0" dirty="0">
                <a:solidFill>
                  <a:srgbClr val="A52A2A"/>
                </a:solidFill>
                <a:effectLst/>
                <a:latin typeface="Consolas" panose="020B0609020204030204" pitchFamily="49" charset="0"/>
              </a:rPr>
              <a:t>b is less than a</a:t>
            </a:r>
            <a:r>
              <a:rPr lang="en-US" dirty="0">
                <a:solidFill>
                  <a:srgbClr val="000000"/>
                </a:solidFill>
                <a:latin typeface="Consolas" panose="020B0609020204030204" pitchFamily="49" charset="0"/>
              </a:rPr>
              <a:t>”)</a:t>
            </a:r>
          </a:p>
          <a:p>
            <a:pPr marL="0" indent="0">
              <a:buNone/>
            </a:pPr>
            <a:br>
              <a:rPr lang="en-US" dirty="0"/>
            </a:br>
            <a:endParaRPr lang="en-US" dirty="0"/>
          </a:p>
        </p:txBody>
      </p:sp>
    </p:spTree>
    <p:extLst>
      <p:ext uri="{BB962C8B-B14F-4D97-AF65-F5344CB8AC3E}">
        <p14:creationId xmlns:p14="http://schemas.microsoft.com/office/powerpoint/2010/main" val="2349247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5BD9-FC4C-4F35-B9DF-CD9B3EEB3D98}"/>
              </a:ext>
            </a:extLst>
          </p:cNvPr>
          <p:cNvSpPr>
            <a:spLocks noGrp="1"/>
          </p:cNvSpPr>
          <p:nvPr>
            <p:ph type="title"/>
          </p:nvPr>
        </p:nvSpPr>
        <p:spPr/>
        <p:txBody>
          <a:bodyPr/>
          <a:lstStyle/>
          <a:p>
            <a:r>
              <a:rPr lang="en-US" dirty="0"/>
              <a:t>If elseif</a:t>
            </a:r>
          </a:p>
        </p:txBody>
      </p:sp>
      <p:sp>
        <p:nvSpPr>
          <p:cNvPr id="3" name="Content Placeholder 2">
            <a:extLst>
              <a:ext uri="{FF2B5EF4-FFF2-40B4-BE49-F238E27FC236}">
                <a16:creationId xmlns:a16="http://schemas.microsoft.com/office/drawing/2014/main" id="{A164E5FC-1288-4E48-BA34-5401B8054A24}"/>
              </a:ext>
            </a:extLst>
          </p:cNvPr>
          <p:cNvSpPr>
            <a:spLocks noGrp="1"/>
          </p:cNvSpPr>
          <p:nvPr>
            <p:ph idx="1"/>
          </p:nvPr>
        </p:nvSpPr>
        <p:spPr/>
        <p:txBody>
          <a:bodyPr/>
          <a:lstStyle/>
          <a:p>
            <a:r>
              <a:rPr lang="en-US" b="0" i="0" dirty="0">
                <a:solidFill>
                  <a:srgbClr val="000000"/>
                </a:solidFill>
                <a:effectLst/>
                <a:latin typeface="Consolas" panose="020B0609020204030204" pitchFamily="49" charset="0"/>
              </a:rPr>
              <a:t>a = </a:t>
            </a:r>
            <a:r>
              <a:rPr lang="en-US" b="0" i="0" dirty="0">
                <a:solidFill>
                  <a:srgbClr val="FF0000"/>
                </a:solidFill>
                <a:effectLst/>
                <a:latin typeface="Consolas" panose="020B0609020204030204" pitchFamily="49" charset="0"/>
              </a:rPr>
              <a:t>200</a:t>
            </a:r>
            <a:br>
              <a:rPr lang="en-US" dirty="0"/>
            </a:br>
            <a:r>
              <a:rPr lang="en-US" b="0" i="0" dirty="0">
                <a:solidFill>
                  <a:srgbClr val="000000"/>
                </a:solidFill>
                <a:effectLst/>
                <a:latin typeface="Consolas" panose="020B0609020204030204" pitchFamily="49" charset="0"/>
              </a:rPr>
              <a:t>b = </a:t>
            </a:r>
            <a:r>
              <a:rPr lang="en-US" b="0" i="0" dirty="0">
                <a:solidFill>
                  <a:srgbClr val="FF0000"/>
                </a:solidFill>
                <a:effectLst/>
                <a:latin typeface="Consolas" panose="020B0609020204030204" pitchFamily="49" charset="0"/>
              </a:rPr>
              <a:t>33</a:t>
            </a:r>
            <a:br>
              <a:rPr lang="en-US" dirty="0"/>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b &gt; a:</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"b is greater than a"</a:t>
            </a:r>
            <a:r>
              <a:rPr lang="en-US" b="0" i="0" dirty="0">
                <a:solidFill>
                  <a:srgbClr val="000000"/>
                </a:solidFill>
                <a:effectLst/>
                <a:latin typeface="Consolas" panose="020B0609020204030204" pitchFamily="49" charset="0"/>
              </a:rPr>
              <a:t>)</a:t>
            </a:r>
            <a:br>
              <a:rPr lang="en-US" dirty="0"/>
            </a:br>
            <a:r>
              <a:rPr lang="en-US" b="0" i="0" dirty="0" err="1">
                <a:solidFill>
                  <a:srgbClr val="0000CD"/>
                </a:solidFill>
                <a:effectLst/>
                <a:latin typeface="Consolas" panose="020B0609020204030204" pitchFamily="49" charset="0"/>
              </a:rPr>
              <a:t>elif</a:t>
            </a:r>
            <a:r>
              <a:rPr lang="en-US" b="0" i="0" dirty="0">
                <a:solidFill>
                  <a:srgbClr val="000000"/>
                </a:solidFill>
                <a:effectLst/>
                <a:latin typeface="Consolas" panose="020B0609020204030204" pitchFamily="49" charset="0"/>
              </a:rPr>
              <a:t> a == b:</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"a and b are equal"</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else</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"a is greater than b"</a:t>
            </a: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1134313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AE28-5BF4-4EC9-945A-2BB135552EFD}"/>
              </a:ext>
            </a:extLst>
          </p:cNvPr>
          <p:cNvSpPr>
            <a:spLocks noGrp="1"/>
          </p:cNvSpPr>
          <p:nvPr>
            <p:ph type="title"/>
          </p:nvPr>
        </p:nvSpPr>
        <p:spPr/>
        <p:txBody>
          <a:bodyPr/>
          <a:lstStyle/>
          <a:p>
            <a:r>
              <a:rPr lang="en-US" dirty="0"/>
              <a:t>For loops</a:t>
            </a:r>
          </a:p>
        </p:txBody>
      </p:sp>
      <p:sp>
        <p:nvSpPr>
          <p:cNvPr id="3" name="Content Placeholder 2">
            <a:extLst>
              <a:ext uri="{FF2B5EF4-FFF2-40B4-BE49-F238E27FC236}">
                <a16:creationId xmlns:a16="http://schemas.microsoft.com/office/drawing/2014/main" id="{42157A9B-EE53-4FE6-9630-9ECB6C508FD4}"/>
              </a:ext>
            </a:extLst>
          </p:cNvPr>
          <p:cNvSpPr>
            <a:spLocks noGrp="1"/>
          </p:cNvSpPr>
          <p:nvPr>
            <p:ph idx="1"/>
          </p:nvPr>
        </p:nvSpPr>
        <p:spPr/>
        <p:txBody>
          <a:bodyPr>
            <a:normAutofit fontScale="85000" lnSpcReduction="20000"/>
          </a:bodyPr>
          <a:lstStyle/>
          <a:p>
            <a:r>
              <a:rPr lang="en-US" b="0" i="0" dirty="0">
                <a:solidFill>
                  <a:srgbClr val="000000"/>
                </a:solidFill>
                <a:effectLst/>
                <a:latin typeface="Consolas" panose="020B0609020204030204" pitchFamily="49" charset="0"/>
              </a:rPr>
              <a:t>fruits = [</a:t>
            </a:r>
            <a:r>
              <a:rPr lang="en-US" b="0" i="0" dirty="0">
                <a:solidFill>
                  <a:srgbClr val="A52A2A"/>
                </a:solidFill>
                <a:effectLst/>
                <a:latin typeface="Consolas" panose="020B0609020204030204" pitchFamily="49" charset="0"/>
              </a:rPr>
              <a:t>"apple"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"cherry"</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fruits:</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p>
          <a:p>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endParaRPr lang="en-US" dirty="0">
              <a:solidFill>
                <a:srgbClr val="000000"/>
              </a:solidFill>
              <a:latin typeface="Consolas" panose="020B0609020204030204" pitchFamily="49" charset="0"/>
            </a:endParaRPr>
          </a:p>
          <a:p>
            <a:r>
              <a:rPr lang="en-US" b="0" i="0" dirty="0">
                <a:solidFill>
                  <a:srgbClr val="000000"/>
                </a:solidFill>
                <a:effectLst/>
                <a:latin typeface="Consolas" panose="020B0609020204030204" pitchFamily="49" charset="0"/>
              </a:rPr>
              <a:t>fruits = [</a:t>
            </a:r>
            <a:r>
              <a:rPr lang="en-US" b="0" i="0" dirty="0">
                <a:solidFill>
                  <a:srgbClr val="A52A2A"/>
                </a:solidFill>
                <a:effectLst/>
                <a:latin typeface="Consolas" panose="020B0609020204030204" pitchFamily="49" charset="0"/>
              </a:rPr>
              <a:t>"apple"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"cherry"</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fruits:</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x ==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break</a:t>
            </a:r>
            <a:endParaRPr lang="en-US" b="0" i="0" dirty="0">
              <a:solidFill>
                <a:srgbClr val="000000"/>
              </a:solidFill>
              <a:effectLst/>
              <a:latin typeface="Consolas" panose="020B0609020204030204" pitchFamily="49" charset="0"/>
            </a:endParaRPr>
          </a:p>
          <a:p>
            <a:r>
              <a:rPr lang="en-US" b="0" i="0" dirty="0">
                <a:solidFill>
                  <a:srgbClr val="000000"/>
                </a:solidFill>
                <a:effectLst/>
                <a:latin typeface="Consolas" panose="020B0609020204030204" pitchFamily="49" charset="0"/>
              </a:rPr>
              <a:t>fruits = [</a:t>
            </a:r>
            <a:r>
              <a:rPr lang="en-US" b="0" i="0" dirty="0">
                <a:solidFill>
                  <a:srgbClr val="A52A2A"/>
                </a:solidFill>
                <a:effectLst/>
                <a:latin typeface="Consolas" panose="020B0609020204030204" pitchFamily="49" charset="0"/>
              </a:rPr>
              <a:t>"apple"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"cherry"</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fruits:</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x ==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continue</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p>
          <a:p>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range</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endParaRPr lang="en-US" dirty="0"/>
          </a:p>
        </p:txBody>
      </p:sp>
    </p:spTree>
    <p:extLst>
      <p:ext uri="{BB962C8B-B14F-4D97-AF65-F5344CB8AC3E}">
        <p14:creationId xmlns:p14="http://schemas.microsoft.com/office/powerpoint/2010/main" val="39712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7D3B-AA99-417B-8988-4DE223410BE8}"/>
              </a:ext>
            </a:extLst>
          </p:cNvPr>
          <p:cNvSpPr>
            <a:spLocks noGrp="1"/>
          </p:cNvSpPr>
          <p:nvPr>
            <p:ph type="title"/>
          </p:nvPr>
        </p:nvSpPr>
        <p:spPr/>
        <p:txBody>
          <a:bodyPr/>
          <a:lstStyle/>
          <a:p>
            <a:r>
              <a:rPr lang="en-US" dirty="0"/>
              <a:t>For loops</a:t>
            </a:r>
          </a:p>
        </p:txBody>
      </p:sp>
      <p:sp>
        <p:nvSpPr>
          <p:cNvPr id="3" name="Content Placeholder 2">
            <a:extLst>
              <a:ext uri="{FF2B5EF4-FFF2-40B4-BE49-F238E27FC236}">
                <a16:creationId xmlns:a16="http://schemas.microsoft.com/office/drawing/2014/main" id="{C8E6D817-BAFB-45A3-B3CD-A8BCDE894095}"/>
              </a:ext>
            </a:extLst>
          </p:cNvPr>
          <p:cNvSpPr>
            <a:spLocks noGrp="1"/>
          </p:cNvSpPr>
          <p:nvPr>
            <p:ph idx="1"/>
          </p:nvPr>
        </p:nvSpPr>
        <p:spPr/>
        <p:txBody>
          <a:bodyPr>
            <a:normAutofit fontScale="85000" lnSpcReduction="20000"/>
          </a:bodyPr>
          <a:lstStyle/>
          <a:p>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range</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30</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p>
          <a:p>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range</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br>
              <a:rPr lang="en-US" dirty="0"/>
            </a:br>
            <a:r>
              <a:rPr lang="en-US" b="0" i="0" dirty="0">
                <a:solidFill>
                  <a:srgbClr val="0000CD"/>
                </a:solidFill>
                <a:effectLst/>
                <a:latin typeface="Consolas" panose="020B0609020204030204" pitchFamily="49" charset="0"/>
              </a:rPr>
              <a:t>else</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"Finally finished!"</a:t>
            </a:r>
            <a:r>
              <a:rPr lang="en-US" b="0" i="0" dirty="0">
                <a:solidFill>
                  <a:srgbClr val="000000"/>
                </a:solidFill>
                <a:effectLst/>
                <a:latin typeface="Consolas" panose="020B0609020204030204" pitchFamily="49" charset="0"/>
              </a:rPr>
              <a:t>)</a:t>
            </a:r>
          </a:p>
          <a:p>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range</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x ==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break</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a:t>
            </a:r>
            <a:br>
              <a:rPr lang="en-US" dirty="0"/>
            </a:br>
            <a:r>
              <a:rPr lang="en-US" b="0" i="0" dirty="0">
                <a:solidFill>
                  <a:srgbClr val="0000CD"/>
                </a:solidFill>
                <a:effectLst/>
                <a:latin typeface="Consolas" panose="020B0609020204030204" pitchFamily="49" charset="0"/>
              </a:rPr>
              <a:t>else</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"Finally finished!"</a:t>
            </a:r>
            <a:r>
              <a:rPr lang="en-US" b="0" i="0" dirty="0">
                <a:solidFill>
                  <a:srgbClr val="000000"/>
                </a:solidFill>
                <a:effectLst/>
                <a:latin typeface="Consolas" panose="020B0609020204030204" pitchFamily="49" charset="0"/>
              </a:rPr>
              <a:t>)</a:t>
            </a:r>
            <a:endParaRPr lang="en-US" dirty="0">
              <a:solidFill>
                <a:srgbClr val="000000"/>
              </a:solidFill>
              <a:latin typeface="Consolas" panose="020B0609020204030204" pitchFamily="49" charset="0"/>
            </a:endParaRPr>
          </a:p>
          <a:p>
            <a:r>
              <a:rPr lang="en-US" b="0" i="0" dirty="0">
                <a:solidFill>
                  <a:srgbClr val="000000"/>
                </a:solidFill>
                <a:effectLst/>
                <a:latin typeface="Consolas" panose="020B0609020204030204" pitchFamily="49" charset="0"/>
              </a:rPr>
              <a:t>adj = [</a:t>
            </a:r>
            <a:r>
              <a:rPr lang="en-US" b="0" i="0" dirty="0">
                <a:solidFill>
                  <a:srgbClr val="A52A2A"/>
                </a:solidFill>
                <a:effectLst/>
                <a:latin typeface="Consolas" panose="020B0609020204030204" pitchFamily="49" charset="0"/>
              </a:rPr>
              <a:t>"red"</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"big"</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"tasty"</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fruits = [</a:t>
            </a:r>
            <a:r>
              <a:rPr lang="en-US" b="0" i="0" dirty="0">
                <a:solidFill>
                  <a:srgbClr val="A52A2A"/>
                </a:solidFill>
                <a:effectLst/>
                <a:latin typeface="Consolas" panose="020B0609020204030204" pitchFamily="49" charset="0"/>
              </a:rPr>
              <a:t>"apple"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"cherry"</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adj:</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for</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in</a:t>
            </a:r>
            <a:r>
              <a:rPr lang="en-US" b="0" i="0" dirty="0">
                <a:solidFill>
                  <a:srgbClr val="000000"/>
                </a:solidFill>
                <a:effectLst/>
                <a:latin typeface="Consolas" panose="020B0609020204030204" pitchFamily="49" charset="0"/>
              </a:rPr>
              <a:t> fruits:</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(x, y)</a:t>
            </a:r>
            <a:endParaRPr lang="en-US" dirty="0"/>
          </a:p>
        </p:txBody>
      </p:sp>
    </p:spTree>
    <p:extLst>
      <p:ext uri="{BB962C8B-B14F-4D97-AF65-F5344CB8AC3E}">
        <p14:creationId xmlns:p14="http://schemas.microsoft.com/office/powerpoint/2010/main" val="36267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6337-790D-42D3-852C-AD690047D077}"/>
              </a:ext>
            </a:extLst>
          </p:cNvPr>
          <p:cNvSpPr>
            <a:spLocks noGrp="1"/>
          </p:cNvSpPr>
          <p:nvPr>
            <p:ph type="title"/>
          </p:nvPr>
        </p:nvSpPr>
        <p:spPr/>
        <p:txBody>
          <a:bodyPr/>
          <a:lstStyle/>
          <a:p>
            <a:r>
              <a:rPr lang="en-US" dirty="0"/>
              <a:t>While loop</a:t>
            </a:r>
          </a:p>
        </p:txBody>
      </p:sp>
      <p:sp>
        <p:nvSpPr>
          <p:cNvPr id="3" name="Content Placeholder 2">
            <a:extLst>
              <a:ext uri="{FF2B5EF4-FFF2-40B4-BE49-F238E27FC236}">
                <a16:creationId xmlns:a16="http://schemas.microsoft.com/office/drawing/2014/main" id="{123F5572-C7E1-41F0-853D-05747628B587}"/>
              </a:ext>
            </a:extLst>
          </p:cNvPr>
          <p:cNvSpPr>
            <a:spLocks noGrp="1"/>
          </p:cNvSpPr>
          <p:nvPr>
            <p:ph idx="1"/>
          </p:nvPr>
        </p:nvSpPr>
        <p:spPr/>
        <p:txBody>
          <a:bodyPr>
            <a:normAutofit fontScale="92500" lnSpcReduction="20000"/>
          </a:bodyPr>
          <a:lstStyle/>
          <a:p>
            <a:r>
              <a:rPr lang="nn-NO" b="0" i="0" dirty="0">
                <a:solidFill>
                  <a:srgbClr val="000000"/>
                </a:solidFill>
                <a:effectLst/>
                <a:latin typeface="Consolas" panose="020B0609020204030204" pitchFamily="49" charset="0"/>
              </a:rPr>
              <a:t>i = </a:t>
            </a:r>
            <a:r>
              <a:rPr lang="nn-NO" b="0" i="0" dirty="0">
                <a:solidFill>
                  <a:srgbClr val="FF0000"/>
                </a:solidFill>
                <a:effectLst/>
                <a:latin typeface="Consolas" panose="020B0609020204030204" pitchFamily="49" charset="0"/>
              </a:rPr>
              <a:t>1</a:t>
            </a:r>
            <a:br>
              <a:rPr lang="nn-NO" dirty="0"/>
            </a:br>
            <a:r>
              <a:rPr lang="nn-NO" b="0" i="0" dirty="0">
                <a:solidFill>
                  <a:srgbClr val="0000CD"/>
                </a:solidFill>
                <a:effectLst/>
                <a:latin typeface="Consolas" panose="020B0609020204030204" pitchFamily="49" charset="0"/>
              </a:rPr>
              <a:t>while</a:t>
            </a:r>
            <a:r>
              <a:rPr lang="nn-NO" b="0" i="0" dirty="0">
                <a:solidFill>
                  <a:srgbClr val="000000"/>
                </a:solidFill>
                <a:effectLst/>
                <a:latin typeface="Consolas" panose="020B0609020204030204" pitchFamily="49" charset="0"/>
              </a:rPr>
              <a:t> i &lt; </a:t>
            </a:r>
            <a:r>
              <a:rPr lang="nn-NO" b="0" i="0" dirty="0">
                <a:solidFill>
                  <a:srgbClr val="FF0000"/>
                </a:solidFill>
                <a:effectLst/>
                <a:latin typeface="Consolas" panose="020B0609020204030204" pitchFamily="49" charset="0"/>
              </a:rPr>
              <a:t>6</a:t>
            </a:r>
            <a:r>
              <a:rPr lang="nn-NO" b="0" i="0" dirty="0">
                <a:solidFill>
                  <a:srgbClr val="000000"/>
                </a:solidFill>
                <a:effectLst/>
                <a:latin typeface="Consolas" panose="020B0609020204030204" pitchFamily="49" charset="0"/>
              </a:rPr>
              <a:t>:</a:t>
            </a:r>
            <a:br>
              <a:rPr lang="nn-NO" dirty="0"/>
            </a:br>
            <a:r>
              <a:rPr lang="nn-NO" b="0" i="0" dirty="0">
                <a:solidFill>
                  <a:srgbClr val="000000"/>
                </a:solidFill>
                <a:effectLst/>
                <a:latin typeface="Consolas" panose="020B0609020204030204" pitchFamily="49" charset="0"/>
              </a:rPr>
              <a:t>  </a:t>
            </a:r>
            <a:r>
              <a:rPr lang="nn-NO" b="0" i="0" dirty="0">
                <a:solidFill>
                  <a:srgbClr val="0000CD"/>
                </a:solidFill>
                <a:effectLst/>
                <a:latin typeface="Consolas" panose="020B0609020204030204" pitchFamily="49" charset="0"/>
              </a:rPr>
              <a:t>print</a:t>
            </a:r>
            <a:r>
              <a:rPr lang="nn-NO" b="0" i="0" dirty="0">
                <a:solidFill>
                  <a:srgbClr val="000000"/>
                </a:solidFill>
                <a:effectLst/>
                <a:latin typeface="Consolas" panose="020B0609020204030204" pitchFamily="49" charset="0"/>
              </a:rPr>
              <a:t>(i)</a:t>
            </a:r>
            <a:br>
              <a:rPr lang="nn-NO" dirty="0"/>
            </a:br>
            <a:r>
              <a:rPr lang="nn-NO" b="0" i="0" dirty="0">
                <a:solidFill>
                  <a:srgbClr val="000000"/>
                </a:solidFill>
                <a:effectLst/>
                <a:latin typeface="Consolas" panose="020B0609020204030204" pitchFamily="49" charset="0"/>
              </a:rPr>
              <a:t>  i += </a:t>
            </a:r>
            <a:r>
              <a:rPr lang="nn-NO" b="0" i="0" dirty="0">
                <a:solidFill>
                  <a:srgbClr val="FF0000"/>
                </a:solidFill>
                <a:effectLst/>
                <a:latin typeface="Consolas" panose="020B0609020204030204" pitchFamily="49" charset="0"/>
              </a:rPr>
              <a:t>1</a:t>
            </a:r>
          </a:p>
          <a:p>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1</a:t>
            </a:r>
            <a:br>
              <a:rPr lang="en-US" dirty="0"/>
            </a:br>
            <a:r>
              <a:rPr lang="en-US" b="0" i="0" dirty="0">
                <a:solidFill>
                  <a:srgbClr val="0000CD"/>
                </a:solidFill>
                <a:effectLst/>
                <a:latin typeface="Consolas" panose="020B0609020204030204" pitchFamily="49" charset="0"/>
              </a:rPr>
              <a:t>while</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&lt;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break</a:t>
            </a:r>
            <a:br>
              <a:rPr lang="en-US" dirty="0"/>
            </a:b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1</a:t>
            </a:r>
            <a:endParaRPr lang="nn-NO" dirty="0">
              <a:solidFill>
                <a:srgbClr val="FF0000"/>
              </a:solidFill>
              <a:latin typeface="Consolas" panose="020B0609020204030204" pitchFamily="49" charset="0"/>
            </a:endParaRPr>
          </a:p>
          <a:p>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0</a:t>
            </a:r>
            <a:br>
              <a:rPr lang="en-US" dirty="0"/>
            </a:br>
            <a:r>
              <a:rPr lang="en-US" b="0" i="0" dirty="0">
                <a:solidFill>
                  <a:srgbClr val="0000CD"/>
                </a:solidFill>
                <a:effectLst/>
                <a:latin typeface="Consolas" panose="020B0609020204030204" pitchFamily="49" charset="0"/>
              </a:rPr>
              <a:t>while</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&lt;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1</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continue</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1777280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FF5F-9493-4CAC-B923-8395DA5225BB}"/>
              </a:ext>
            </a:extLst>
          </p:cNvPr>
          <p:cNvSpPr>
            <a:spLocks noGrp="1"/>
          </p:cNvSpPr>
          <p:nvPr>
            <p:ph type="title"/>
          </p:nvPr>
        </p:nvSpPr>
        <p:spPr/>
        <p:txBody>
          <a:bodyPr/>
          <a:lstStyle/>
          <a:p>
            <a:r>
              <a:rPr lang="en-US" dirty="0"/>
              <a:t>What is python</a:t>
            </a:r>
          </a:p>
        </p:txBody>
      </p:sp>
      <p:sp>
        <p:nvSpPr>
          <p:cNvPr id="3" name="Content Placeholder 2">
            <a:extLst>
              <a:ext uri="{FF2B5EF4-FFF2-40B4-BE49-F238E27FC236}">
                <a16:creationId xmlns:a16="http://schemas.microsoft.com/office/drawing/2014/main" id="{56E9FB46-1BC3-46AB-BA27-81542ED7EF4E}"/>
              </a:ext>
            </a:extLst>
          </p:cNvPr>
          <p:cNvSpPr>
            <a:spLocks noGrp="1"/>
          </p:cNvSpPr>
          <p:nvPr>
            <p:ph idx="1"/>
          </p:nvPr>
        </p:nvSpPr>
        <p:spPr/>
        <p:txBody>
          <a:bodyPr/>
          <a:lstStyle/>
          <a:p>
            <a:r>
              <a:rPr lang="en-US" b="0" i="0" dirty="0">
                <a:solidFill>
                  <a:srgbClr val="4D5156"/>
                </a:solidFill>
                <a:effectLst/>
                <a:latin typeface="arial" panose="020B0604020202020204" pitchFamily="34" charset="0"/>
              </a:rPr>
              <a:t>Python is a high-level, general-purpose programming language</a:t>
            </a:r>
          </a:p>
          <a:p>
            <a:r>
              <a:rPr lang="en-US" dirty="0">
                <a:solidFill>
                  <a:srgbClr val="4D5156"/>
                </a:solidFill>
                <a:latin typeface="arial" panose="020B0604020202020204" pitchFamily="34" charset="0"/>
              </a:rPr>
              <a:t>Python supports Both Object oriented programming and procedure oriented programming</a:t>
            </a:r>
          </a:p>
          <a:p>
            <a:pPr algn="l"/>
            <a:r>
              <a:rPr lang="en-US" i="0" dirty="0">
                <a:solidFill>
                  <a:srgbClr val="202124"/>
                </a:solidFill>
                <a:effectLst/>
                <a:latin typeface="arial" panose="020B0604020202020204" pitchFamily="34" charset="0"/>
              </a:rPr>
              <a:t>Python is a computer programming language often used to build websites and software, automate tasks, and conduct data analysis.</a:t>
            </a:r>
          </a:p>
          <a:p>
            <a:endParaRPr lang="en-US" dirty="0"/>
          </a:p>
        </p:txBody>
      </p:sp>
    </p:spTree>
    <p:extLst>
      <p:ext uri="{BB962C8B-B14F-4D97-AF65-F5344CB8AC3E}">
        <p14:creationId xmlns:p14="http://schemas.microsoft.com/office/powerpoint/2010/main" val="3674146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1B0A-C244-4F9C-9448-401656347E73}"/>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68F522A-8F44-4E65-9D9B-D6C78EEB18FB}"/>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A function is a block of code which only runs when it is called</a:t>
            </a:r>
          </a:p>
          <a:p>
            <a:pPr algn="l"/>
            <a:r>
              <a:rPr lang="en-US" b="0" i="0" dirty="0">
                <a:solidFill>
                  <a:srgbClr val="000000"/>
                </a:solidFill>
                <a:effectLst/>
                <a:latin typeface="Verdana" panose="020B0604030504040204" pitchFamily="34" charset="0"/>
              </a:rPr>
              <a:t>You can pass data, known as parameters, into a function.</a:t>
            </a:r>
          </a:p>
          <a:p>
            <a:pPr algn="l"/>
            <a:r>
              <a:rPr lang="en-US" b="0" i="0" dirty="0">
                <a:solidFill>
                  <a:srgbClr val="000000"/>
                </a:solidFill>
                <a:effectLst/>
                <a:latin typeface="Verdana" panose="020B0604030504040204" pitchFamily="34" charset="0"/>
              </a:rPr>
              <a:t>A function can return data as a result.</a:t>
            </a:r>
          </a:p>
          <a:p>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"Hello from a function"</a:t>
            </a:r>
            <a:r>
              <a:rPr lang="en-US" b="0" i="0" dirty="0">
                <a:solidFill>
                  <a:srgbClr val="000000"/>
                </a:solidFill>
                <a:effectLst/>
                <a:latin typeface="Consolas" panose="020B0609020204030204" pitchFamily="49" charset="0"/>
              </a:rPr>
              <a:t>)</a:t>
            </a:r>
          </a:p>
          <a:p>
            <a:r>
              <a:rPr lang="en-US" dirty="0" err="1">
                <a:solidFill>
                  <a:srgbClr val="000000"/>
                </a:solidFill>
                <a:latin typeface="Consolas" panose="020B0609020204030204" pitchFamily="49" charset="0"/>
              </a:rPr>
              <a:t>My_function</a:t>
            </a:r>
            <a:r>
              <a:rPr lang="en-US" dirty="0">
                <a:solidFill>
                  <a:srgbClr val="000000"/>
                </a:solidFill>
                <a:latin typeface="Consolas" panose="020B0609020204030204" pitchFamily="49" charset="0"/>
              </a:rPr>
              <a:t>()</a:t>
            </a:r>
            <a:endParaRPr lang="en-US" b="0" i="0" dirty="0">
              <a:solidFill>
                <a:srgbClr val="000000"/>
              </a:solidFill>
              <a:effectLst/>
              <a:latin typeface="Consolas" panose="020B0609020204030204" pitchFamily="49" charset="0"/>
            </a:endParaRPr>
          </a:p>
          <a:p>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(child3, child2, child1):</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"The youngest child is "</a:t>
            </a:r>
            <a:r>
              <a:rPr lang="en-US" b="0" i="0" dirty="0">
                <a:solidFill>
                  <a:srgbClr val="000000"/>
                </a:solidFill>
                <a:effectLst/>
                <a:latin typeface="Consolas" panose="020B0609020204030204" pitchFamily="49" charset="0"/>
              </a:rPr>
              <a:t> + child3)</a:t>
            </a:r>
            <a:br>
              <a:rPr lang="en-US" dirty="0"/>
            </a:br>
            <a:br>
              <a:rPr lang="en-US" dirty="0"/>
            </a:b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(child1 = </a:t>
            </a:r>
            <a:r>
              <a:rPr lang="en-US" b="0" i="0" dirty="0">
                <a:solidFill>
                  <a:srgbClr val="A52A2A"/>
                </a:solidFill>
                <a:effectLst/>
                <a:latin typeface="Consolas" panose="020B0609020204030204" pitchFamily="49" charset="0"/>
              </a:rPr>
              <a:t>"Emil"</a:t>
            </a:r>
            <a:r>
              <a:rPr lang="en-US" b="0" i="0" dirty="0">
                <a:solidFill>
                  <a:srgbClr val="000000"/>
                </a:solidFill>
                <a:effectLst/>
                <a:latin typeface="Consolas" panose="020B0609020204030204" pitchFamily="49" charset="0"/>
              </a:rPr>
              <a:t>, child2 = </a:t>
            </a:r>
            <a:r>
              <a:rPr lang="en-US" b="0" i="0" dirty="0">
                <a:solidFill>
                  <a:srgbClr val="A52A2A"/>
                </a:solidFill>
                <a:effectLst/>
                <a:latin typeface="Consolas" panose="020B0609020204030204" pitchFamily="49" charset="0"/>
              </a:rPr>
              <a:t>"Tobias"</a:t>
            </a:r>
            <a:r>
              <a:rPr lang="en-US" b="0" i="0" dirty="0">
                <a:solidFill>
                  <a:srgbClr val="000000"/>
                </a:solidFill>
                <a:effectLst/>
                <a:latin typeface="Consolas" panose="020B0609020204030204" pitchFamily="49" charset="0"/>
              </a:rPr>
              <a:t>, child3 = </a:t>
            </a:r>
            <a:r>
              <a:rPr lang="en-US" b="0" i="0" dirty="0">
                <a:solidFill>
                  <a:srgbClr val="A52A2A"/>
                </a:solidFill>
                <a:effectLst/>
                <a:latin typeface="Consolas" panose="020B0609020204030204" pitchFamily="49" charset="0"/>
              </a:rPr>
              <a:t>"Linus"</a:t>
            </a:r>
            <a:r>
              <a:rPr lang="en-US" b="0" i="0" dirty="0">
                <a:solidFill>
                  <a:srgbClr val="000000"/>
                </a:solidFill>
                <a:effectLst/>
                <a:latin typeface="Consolas" panose="020B0609020204030204" pitchFamily="49" charset="0"/>
              </a:rPr>
              <a:t>)</a:t>
            </a:r>
            <a:endParaRPr lang="en-US" dirty="0">
              <a:solidFill>
                <a:srgbClr val="000000"/>
              </a:solidFill>
              <a:latin typeface="Verdana" panose="020B0604030504040204" pitchFamily="34" charset="0"/>
            </a:endParaRPr>
          </a:p>
        </p:txBody>
      </p:sp>
    </p:spTree>
    <p:extLst>
      <p:ext uri="{BB962C8B-B14F-4D97-AF65-F5344CB8AC3E}">
        <p14:creationId xmlns:p14="http://schemas.microsoft.com/office/powerpoint/2010/main" val="1081679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E355-E0CE-4A1E-A430-9F0CDCD9D6A7}"/>
              </a:ext>
            </a:extLst>
          </p:cNvPr>
          <p:cNvSpPr>
            <a:spLocks noGrp="1"/>
          </p:cNvSpPr>
          <p:nvPr>
            <p:ph type="title"/>
          </p:nvPr>
        </p:nvSpPr>
        <p:spPr/>
        <p:txBody>
          <a:bodyPr/>
          <a:lstStyle/>
          <a:p>
            <a:r>
              <a:rPr lang="en-US" dirty="0"/>
              <a:t>Arguments &amp; Return value</a:t>
            </a:r>
          </a:p>
        </p:txBody>
      </p:sp>
      <p:sp>
        <p:nvSpPr>
          <p:cNvPr id="3" name="Content Placeholder 2">
            <a:extLst>
              <a:ext uri="{FF2B5EF4-FFF2-40B4-BE49-F238E27FC236}">
                <a16:creationId xmlns:a16="http://schemas.microsoft.com/office/drawing/2014/main" id="{B5FEAB72-2A87-4598-A4BC-AA5207972C69}"/>
              </a:ext>
            </a:extLst>
          </p:cNvPr>
          <p:cNvSpPr>
            <a:spLocks noGrp="1"/>
          </p:cNvSpPr>
          <p:nvPr>
            <p:ph idx="1"/>
          </p:nvPr>
        </p:nvSpPr>
        <p:spPr/>
        <p:txBody>
          <a:bodyPr/>
          <a:lstStyle/>
          <a:p>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a,b</a:t>
            </a:r>
            <a:r>
              <a:rPr lang="en-US" b="0" i="0" dirty="0">
                <a:solidFill>
                  <a:srgbClr val="000000"/>
                </a:solidFill>
                <a:effectLst/>
                <a:latin typeface="Consolas" panose="020B0609020204030204" pitchFamily="49" charset="0"/>
              </a:rPr>
              <a:t>):</a:t>
            </a:r>
          </a:p>
          <a:p>
            <a:pPr marL="0" indent="0">
              <a:buNone/>
            </a:pPr>
            <a:r>
              <a:rPr lang="en-US" dirty="0">
                <a:solidFill>
                  <a:srgbClr val="000000"/>
                </a:solidFill>
                <a:latin typeface="Consolas" panose="020B0609020204030204" pitchFamily="49" charset="0"/>
              </a:rPr>
              <a:t>		sum=</a:t>
            </a:r>
            <a:r>
              <a:rPr lang="en-US" dirty="0" err="1">
                <a:solidFill>
                  <a:srgbClr val="000000"/>
                </a:solidFill>
                <a:latin typeface="Consolas" panose="020B0609020204030204" pitchFamily="49" charset="0"/>
              </a:rPr>
              <a:t>a+b</a:t>
            </a:r>
            <a:br>
              <a:rPr lang="en-US" dirty="0"/>
            </a:br>
            <a:r>
              <a:rPr lang="en-US" b="0" i="0" dirty="0">
                <a:solidFill>
                  <a:srgbClr val="000000"/>
                </a:solidFill>
                <a:effectLst/>
                <a:latin typeface="Consolas" panose="020B0609020204030204" pitchFamily="49" charset="0"/>
              </a:rPr>
              <a:t>  		</a:t>
            </a:r>
            <a:r>
              <a:rPr lang="en-US" dirty="0">
                <a:solidFill>
                  <a:srgbClr val="A52A2A"/>
                </a:solidFill>
                <a:latin typeface="Consolas" panose="020B0609020204030204" pitchFamily="49" charset="0"/>
              </a:rPr>
              <a:t>return sum</a:t>
            </a:r>
          </a:p>
          <a:p>
            <a:pPr marL="0" indent="0">
              <a:buNone/>
            </a:pPr>
            <a:endParaRPr lang="en-US" b="0" i="0" dirty="0">
              <a:solidFill>
                <a:srgbClr val="000000"/>
              </a:solidFill>
              <a:effectLst/>
              <a:latin typeface="Consolas" panose="020B0609020204030204" pitchFamily="49" charset="0"/>
            </a:endParaRPr>
          </a:p>
          <a:p>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(*kids):</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"The youngest child is "</a:t>
            </a:r>
            <a:r>
              <a:rPr lang="en-US" b="0" i="0" dirty="0">
                <a:solidFill>
                  <a:srgbClr val="000000"/>
                </a:solidFill>
                <a:effectLst/>
                <a:latin typeface="Consolas" panose="020B0609020204030204" pitchFamily="49" charset="0"/>
              </a:rPr>
              <a:t> + kids[</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26751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DBBE-D62E-457B-818E-E5B67B552BEC}"/>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8FAD20BD-3C86-4FDD-8C44-0DBA751E875E}"/>
              </a:ext>
            </a:extLst>
          </p:cNvPr>
          <p:cNvSpPr>
            <a:spLocks noGrp="1"/>
          </p:cNvSpPr>
          <p:nvPr>
            <p:ph idx="1"/>
          </p:nvPr>
        </p:nvSpPr>
        <p:spPr/>
        <p:txBody>
          <a:bodyPr/>
          <a:lstStyle/>
          <a:p>
            <a:r>
              <a:rPr lang="en-US" dirty="0"/>
              <a:t>String handling</a:t>
            </a:r>
          </a:p>
          <a:p>
            <a:r>
              <a:rPr lang="en-US" dirty="0"/>
              <a:t>File handling</a:t>
            </a:r>
          </a:p>
          <a:p>
            <a:r>
              <a:rPr lang="en-US" dirty="0"/>
              <a:t>Exception handling</a:t>
            </a:r>
          </a:p>
          <a:p>
            <a:r>
              <a:rPr lang="en-US" dirty="0"/>
              <a:t>Oops introduction</a:t>
            </a:r>
          </a:p>
          <a:p>
            <a:pPr marL="0" indent="0">
              <a:buNone/>
            </a:pPr>
            <a:endParaRPr lang="en-US" dirty="0"/>
          </a:p>
          <a:p>
            <a:endParaRPr lang="en-US" dirty="0"/>
          </a:p>
        </p:txBody>
      </p:sp>
    </p:spTree>
    <p:extLst>
      <p:ext uri="{BB962C8B-B14F-4D97-AF65-F5344CB8AC3E}">
        <p14:creationId xmlns:p14="http://schemas.microsoft.com/office/powerpoint/2010/main" val="2432546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24F3-0AC8-4FE8-B020-4816ED40DF37}"/>
              </a:ext>
            </a:extLst>
          </p:cNvPr>
          <p:cNvSpPr>
            <a:spLocks noGrp="1"/>
          </p:cNvSpPr>
          <p:nvPr>
            <p:ph type="title"/>
          </p:nvPr>
        </p:nvSpPr>
        <p:spPr/>
        <p:txBody>
          <a:bodyPr/>
          <a:lstStyle/>
          <a:p>
            <a:r>
              <a:rPr lang="en-US" dirty="0"/>
              <a:t>String functions</a:t>
            </a:r>
          </a:p>
        </p:txBody>
      </p:sp>
      <p:sp>
        <p:nvSpPr>
          <p:cNvPr id="3" name="Content Placeholder 2">
            <a:extLst>
              <a:ext uri="{FF2B5EF4-FFF2-40B4-BE49-F238E27FC236}">
                <a16:creationId xmlns:a16="http://schemas.microsoft.com/office/drawing/2014/main" id="{EBA92409-9F8A-4ADB-9EB4-C9095FB7D3EB}"/>
              </a:ext>
            </a:extLst>
          </p:cNvPr>
          <p:cNvSpPr>
            <a:spLocks noGrp="1"/>
          </p:cNvSpPr>
          <p:nvPr>
            <p:ph idx="1"/>
          </p:nvPr>
        </p:nvSpPr>
        <p:spPr>
          <a:xfrm>
            <a:off x="677334" y="2160589"/>
            <a:ext cx="3813984" cy="3880773"/>
          </a:xfrm>
        </p:spPr>
        <p:txBody>
          <a:bodyPr>
            <a:normAutofit/>
          </a:bodyPr>
          <a:lstStyle/>
          <a:p>
            <a:r>
              <a:rPr lang="en-US" dirty="0" err="1"/>
              <a:t>txt.endswith</a:t>
            </a:r>
            <a:r>
              <a:rPr lang="en-US" dirty="0"/>
              <a:t>(".")</a:t>
            </a:r>
          </a:p>
          <a:p>
            <a:r>
              <a:rPr lang="en-US" dirty="0" err="1"/>
              <a:t>txt.find</a:t>
            </a:r>
            <a:r>
              <a:rPr lang="en-US" dirty="0"/>
              <a:t>("welcome")</a:t>
            </a:r>
          </a:p>
          <a:p>
            <a:r>
              <a:rPr lang="en-US" dirty="0" err="1"/>
              <a:t>txt.isalnum</a:t>
            </a:r>
            <a:r>
              <a:rPr lang="en-US" dirty="0"/>
              <a:t>()</a:t>
            </a:r>
          </a:p>
          <a:p>
            <a:r>
              <a:rPr lang="en-US" dirty="0" err="1">
                <a:solidFill>
                  <a:schemeClr val="tx1"/>
                </a:solidFill>
                <a:hlinkClick r:id="rId2">
                  <a:extLst>
                    <a:ext uri="{A12FA001-AC4F-418D-AE19-62706E023703}">
                      <ahyp:hlinkClr xmlns:ahyp="http://schemas.microsoft.com/office/drawing/2018/hyperlinkcolor" val="tx"/>
                    </a:ext>
                  </a:extLst>
                </a:hlinkClick>
              </a:rPr>
              <a:t>T</a:t>
            </a:r>
            <a:r>
              <a:rPr lang="en-US" dirty="0" err="1">
                <a:solidFill>
                  <a:schemeClr val="tx1"/>
                </a:solidFill>
              </a:rPr>
              <a:t>xt.isDigit</a:t>
            </a:r>
            <a:r>
              <a:rPr lang="en-US" b="0" i="0" dirty="0">
                <a:solidFill>
                  <a:schemeClr val="tx1"/>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a:t>
            </a:r>
            <a:endParaRPr lang="en-US" dirty="0">
              <a:solidFill>
                <a:schemeClr val="tx1"/>
              </a:solidFill>
            </a:endParaRPr>
          </a:p>
          <a:p>
            <a:r>
              <a:rPr lang="en-US" dirty="0"/>
              <a:t> </a:t>
            </a:r>
            <a:r>
              <a:rPr lang="en-US" dirty="0" err="1"/>
              <a:t>txt.strip</a:t>
            </a:r>
            <a:r>
              <a:rPr lang="en-US" dirty="0"/>
              <a:t>()</a:t>
            </a:r>
          </a:p>
          <a:p>
            <a:r>
              <a:rPr lang="en-US" b="0" i="0" dirty="0" err="1">
                <a:solidFill>
                  <a:srgbClr val="000000"/>
                </a:solidFill>
                <a:effectLst/>
                <a:latin typeface="Consolas" panose="020B0609020204030204" pitchFamily="49" charset="0"/>
              </a:rPr>
              <a:t>txt.startswith</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"Hello"</a:t>
            </a:r>
            <a:r>
              <a:rPr lang="en-US" b="0" i="0" dirty="0">
                <a:solidFill>
                  <a:srgbClr val="000000"/>
                </a:solidFill>
                <a:effectLst/>
                <a:latin typeface="Consolas" panose="020B0609020204030204" pitchFamily="49" charset="0"/>
              </a:rPr>
              <a:t>)</a:t>
            </a:r>
          </a:p>
          <a:p>
            <a:r>
              <a:rPr lang="en-US" b="0" i="0" dirty="0" err="1">
                <a:solidFill>
                  <a:srgbClr val="000000"/>
                </a:solidFill>
                <a:effectLst/>
                <a:latin typeface="Consolas" panose="020B0609020204030204" pitchFamily="49" charset="0"/>
              </a:rPr>
              <a:t>txt.swapcase</a:t>
            </a:r>
            <a:r>
              <a:rPr lang="en-US" b="0" i="0" dirty="0">
                <a:solidFill>
                  <a:srgbClr val="000000"/>
                </a:solidFill>
                <a:effectLst/>
                <a:latin typeface="Consolas" panose="020B0609020204030204" pitchFamily="49" charset="0"/>
              </a:rPr>
              <a:t>()</a:t>
            </a:r>
          </a:p>
          <a:p>
            <a:r>
              <a:rPr lang="en-US" b="0" i="0" dirty="0" err="1">
                <a:solidFill>
                  <a:srgbClr val="000000"/>
                </a:solidFill>
                <a:effectLst/>
                <a:latin typeface="Consolas" panose="020B0609020204030204" pitchFamily="49" charset="0"/>
              </a:rPr>
              <a:t>txt.splitlines</a:t>
            </a:r>
            <a:r>
              <a:rPr lang="en-US" b="0" i="0" dirty="0">
                <a:solidFill>
                  <a:srgbClr val="000000"/>
                </a:solidFill>
                <a:effectLst/>
                <a:latin typeface="Consolas" panose="020B0609020204030204" pitchFamily="49" charset="0"/>
              </a:rPr>
              <a:t>()</a:t>
            </a:r>
          </a:p>
          <a:p>
            <a:endParaRPr lang="en-US" dirty="0"/>
          </a:p>
        </p:txBody>
      </p:sp>
      <p:sp>
        <p:nvSpPr>
          <p:cNvPr id="4" name="Content Placeholder 2">
            <a:extLst>
              <a:ext uri="{FF2B5EF4-FFF2-40B4-BE49-F238E27FC236}">
                <a16:creationId xmlns:a16="http://schemas.microsoft.com/office/drawing/2014/main" id="{D1A7FEC4-E0CA-419E-8BAA-0C5FD93E7ED8}"/>
              </a:ext>
            </a:extLst>
          </p:cNvPr>
          <p:cNvSpPr txBox="1">
            <a:spLocks/>
          </p:cNvSpPr>
          <p:nvPr/>
        </p:nvSpPr>
        <p:spPr>
          <a:xfrm>
            <a:off x="4975668" y="2160588"/>
            <a:ext cx="38139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0" i="0" dirty="0">
                <a:solidFill>
                  <a:srgbClr val="000000"/>
                </a:solidFill>
                <a:effectLst/>
                <a:latin typeface="Consolas" panose="020B0609020204030204" pitchFamily="49" charset="0"/>
              </a:rPr>
              <a:t>x = </a:t>
            </a:r>
            <a:r>
              <a:rPr lang="en-US" b="0" i="0" dirty="0" err="1">
                <a:solidFill>
                  <a:srgbClr val="000000"/>
                </a:solidFill>
                <a:effectLst/>
                <a:latin typeface="Consolas" panose="020B0609020204030204" pitchFamily="49" charset="0"/>
              </a:rPr>
              <a:t>txt.split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endParaRPr lang="en-US" dirty="0"/>
          </a:p>
          <a:p>
            <a:r>
              <a:rPr lang="en-US" dirty="0" err="1"/>
              <a:t>txt.rstrip</a:t>
            </a:r>
            <a:r>
              <a:rPr lang="en-US" dirty="0"/>
              <a:t>()</a:t>
            </a:r>
          </a:p>
          <a:p>
            <a:r>
              <a:rPr lang="en-US" dirty="0"/>
              <a:t>"#".join(</a:t>
            </a:r>
            <a:r>
              <a:rPr lang="en-US" dirty="0" err="1"/>
              <a:t>myTuple</a:t>
            </a:r>
            <a:r>
              <a:rPr lang="en-US" dirty="0"/>
              <a:t>)</a:t>
            </a:r>
          </a:p>
          <a:p>
            <a:r>
              <a:rPr lang="en-US" b="0" i="0" dirty="0" err="1">
                <a:solidFill>
                  <a:srgbClr val="000000"/>
                </a:solidFill>
                <a:effectLst/>
                <a:latin typeface="Consolas" panose="020B0609020204030204" pitchFamily="49" charset="0"/>
              </a:rPr>
              <a:t>txt.index</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"welcome"</a:t>
            </a:r>
            <a:r>
              <a:rPr lang="en-US" b="0" i="0" dirty="0">
                <a:solidFill>
                  <a:srgbClr val="000000"/>
                </a:solidFill>
                <a:effectLst/>
                <a:latin typeface="Consolas" panose="020B0609020204030204" pitchFamily="49" charset="0"/>
              </a:rPr>
              <a:t>)</a:t>
            </a:r>
          </a:p>
          <a:p>
            <a:r>
              <a:rPr lang="en-US" b="0" i="0" dirty="0" err="1">
                <a:solidFill>
                  <a:srgbClr val="000000"/>
                </a:solidFill>
                <a:effectLst/>
                <a:latin typeface="Consolas" panose="020B0609020204030204" pitchFamily="49" charset="0"/>
              </a:rPr>
              <a:t>txt.isdecimal</a:t>
            </a:r>
            <a:r>
              <a:rPr lang="en-US" b="0" i="0" dirty="0">
                <a:solidFill>
                  <a:srgbClr val="000000"/>
                </a:solidFill>
                <a:effectLst/>
                <a:latin typeface="Consolas" panose="020B0609020204030204" pitchFamily="49" charset="0"/>
              </a:rPr>
              <a:t>()</a:t>
            </a:r>
          </a:p>
          <a:p>
            <a:r>
              <a:rPr lang="en-US" b="0" i="0" dirty="0" err="1">
                <a:solidFill>
                  <a:srgbClr val="000000"/>
                </a:solidFill>
                <a:effectLst/>
                <a:latin typeface="Consolas" panose="020B0609020204030204" pitchFamily="49" charset="0"/>
              </a:rPr>
              <a:t>txt.isnumeric</a:t>
            </a:r>
            <a:r>
              <a:rPr lang="en-US" b="0" i="0" dirty="0">
                <a:solidFill>
                  <a:srgbClr val="000000"/>
                </a:solidFill>
                <a:effectLst/>
                <a:latin typeface="Consolas" panose="020B0609020204030204" pitchFamily="49" charset="0"/>
              </a:rPr>
              <a:t>()</a:t>
            </a:r>
          </a:p>
          <a:p>
            <a:r>
              <a:rPr lang="en-US" b="0" i="0" dirty="0" err="1">
                <a:solidFill>
                  <a:srgbClr val="000000"/>
                </a:solidFill>
                <a:effectLst/>
                <a:latin typeface="Consolas" panose="020B0609020204030204" pitchFamily="49" charset="0"/>
              </a:rPr>
              <a:t>txt.title</a:t>
            </a:r>
            <a:r>
              <a:rPr lang="en-US" b="0" i="0" dirty="0">
                <a:solidFill>
                  <a:srgbClr val="000000"/>
                </a:solidFill>
                <a:effectLst/>
                <a:latin typeface="Consolas" panose="020B0609020204030204" pitchFamily="49" charset="0"/>
              </a:rPr>
              <a:t>()</a:t>
            </a:r>
          </a:p>
          <a:p>
            <a:r>
              <a:rPr lang="en-US" b="0" i="0" dirty="0" err="1">
                <a:solidFill>
                  <a:srgbClr val="000000"/>
                </a:solidFill>
                <a:effectLst/>
                <a:latin typeface="Consolas" panose="020B0609020204030204" pitchFamily="49" charset="0"/>
              </a:rPr>
              <a:t>txt.expandtabs</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2753287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4BF0-8767-46E1-88D7-7F1A8AB89CF2}"/>
              </a:ext>
            </a:extLst>
          </p:cNvPr>
          <p:cNvSpPr>
            <a:spLocks noGrp="1"/>
          </p:cNvSpPr>
          <p:nvPr>
            <p:ph type="title"/>
          </p:nvPr>
        </p:nvSpPr>
        <p:spPr/>
        <p:txBody>
          <a:bodyPr/>
          <a:lstStyle/>
          <a:p>
            <a:r>
              <a:rPr lang="en-US" dirty="0"/>
              <a:t>Python built-in functions</a:t>
            </a:r>
          </a:p>
        </p:txBody>
      </p:sp>
      <p:sp>
        <p:nvSpPr>
          <p:cNvPr id="3" name="Content Placeholder 2">
            <a:extLst>
              <a:ext uri="{FF2B5EF4-FFF2-40B4-BE49-F238E27FC236}">
                <a16:creationId xmlns:a16="http://schemas.microsoft.com/office/drawing/2014/main" id="{C750EF6C-34E7-4FF9-91AD-92F5A92960E1}"/>
              </a:ext>
            </a:extLst>
          </p:cNvPr>
          <p:cNvSpPr>
            <a:spLocks noGrp="1"/>
          </p:cNvSpPr>
          <p:nvPr>
            <p:ph idx="1"/>
          </p:nvPr>
        </p:nvSpPr>
        <p:spPr/>
        <p:txBody>
          <a:bodyPr>
            <a:normAutofit lnSpcReduction="10000"/>
          </a:bodyPr>
          <a:lstStyle/>
          <a:p>
            <a:r>
              <a:rPr lang="en-US" dirty="0"/>
              <a:t>Int()</a:t>
            </a:r>
          </a:p>
          <a:p>
            <a:r>
              <a:rPr lang="en-US" dirty="0"/>
              <a:t>Float()</a:t>
            </a:r>
          </a:p>
          <a:p>
            <a:r>
              <a:rPr lang="en-US" dirty="0"/>
              <a:t>Str()</a:t>
            </a:r>
          </a:p>
          <a:p>
            <a:r>
              <a:rPr lang="en-US" dirty="0"/>
              <a:t>Min</a:t>
            </a:r>
          </a:p>
          <a:p>
            <a:r>
              <a:rPr lang="en-US" dirty="0"/>
              <a:t>Max</a:t>
            </a:r>
          </a:p>
          <a:p>
            <a:r>
              <a:rPr lang="en-US" dirty="0"/>
              <a:t>Len()</a:t>
            </a:r>
          </a:p>
          <a:p>
            <a:r>
              <a:rPr lang="en-US" dirty="0"/>
              <a:t>Bool()</a:t>
            </a:r>
          </a:p>
          <a:p>
            <a:r>
              <a:rPr lang="en-US" dirty="0" err="1"/>
              <a:t>dict</a:t>
            </a:r>
            <a:r>
              <a:rPr lang="en-US" dirty="0"/>
              <a:t>()</a:t>
            </a:r>
          </a:p>
          <a:p>
            <a:r>
              <a:rPr lang="en-US" dirty="0"/>
              <a:t>Type()</a:t>
            </a:r>
          </a:p>
          <a:p>
            <a:r>
              <a:rPr lang="en-US" dirty="0"/>
              <a:t>Open()</a:t>
            </a:r>
          </a:p>
        </p:txBody>
      </p:sp>
    </p:spTree>
    <p:extLst>
      <p:ext uri="{BB962C8B-B14F-4D97-AF65-F5344CB8AC3E}">
        <p14:creationId xmlns:p14="http://schemas.microsoft.com/office/powerpoint/2010/main" val="275804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4C041-10A1-4608-8DBD-A2E3C5D9254F}"/>
              </a:ext>
            </a:extLst>
          </p:cNvPr>
          <p:cNvSpPr>
            <a:spLocks noGrp="1"/>
          </p:cNvSpPr>
          <p:nvPr>
            <p:ph type="title"/>
          </p:nvPr>
        </p:nvSpPr>
        <p:spPr/>
        <p:txBody>
          <a:bodyPr/>
          <a:lstStyle/>
          <a:p>
            <a:r>
              <a:rPr lang="en-US" dirty="0"/>
              <a:t>File Handling</a:t>
            </a:r>
          </a:p>
        </p:txBody>
      </p:sp>
      <p:sp>
        <p:nvSpPr>
          <p:cNvPr id="3" name="Content Placeholder 2">
            <a:extLst>
              <a:ext uri="{FF2B5EF4-FFF2-40B4-BE49-F238E27FC236}">
                <a16:creationId xmlns:a16="http://schemas.microsoft.com/office/drawing/2014/main" id="{D346B5DA-CB84-4815-93FD-57D09CCADE3D}"/>
              </a:ext>
            </a:extLst>
          </p:cNvPr>
          <p:cNvSpPr>
            <a:spLocks noGrp="1"/>
          </p:cNvSpPr>
          <p:nvPr>
            <p:ph idx="1"/>
          </p:nvPr>
        </p:nvSpPr>
        <p:spPr/>
        <p:txBody>
          <a:bodyPr/>
          <a:lstStyle/>
          <a:p>
            <a:pPr algn="l"/>
            <a:r>
              <a:rPr lang="en-US" b="0" i="0" dirty="0">
                <a:solidFill>
                  <a:srgbClr val="000000"/>
                </a:solidFill>
                <a:effectLst/>
                <a:latin typeface="Consolas" panose="020B0609020204030204" pitchFamily="49" charset="0"/>
              </a:rPr>
              <a:t>How to open a file</a:t>
            </a:r>
          </a:p>
          <a:p>
            <a:r>
              <a:rPr lang="en-US" dirty="0"/>
              <a:t>Open modes(</a:t>
            </a:r>
            <a:r>
              <a:rPr lang="en-US" dirty="0" err="1"/>
              <a:t>read,write,append,create</a:t>
            </a:r>
            <a:r>
              <a:rPr lang="en-US" dirty="0"/>
              <a:t>(x))</a:t>
            </a:r>
          </a:p>
          <a:p>
            <a:r>
              <a:rPr lang="en-US" dirty="0"/>
              <a:t>Write into files</a:t>
            </a:r>
          </a:p>
          <a:p>
            <a:r>
              <a:rPr lang="en-US" dirty="0"/>
              <a:t>Copy one file to another</a:t>
            </a:r>
          </a:p>
          <a:p>
            <a:r>
              <a:rPr lang="en-US" dirty="0"/>
              <a:t>Deleting a file from filesystem</a:t>
            </a:r>
            <a:br>
              <a:rPr lang="en-US" dirty="0"/>
            </a:br>
            <a:endParaRPr lang="en-US" dirty="0"/>
          </a:p>
        </p:txBody>
      </p:sp>
    </p:spTree>
    <p:extLst>
      <p:ext uri="{BB962C8B-B14F-4D97-AF65-F5344CB8AC3E}">
        <p14:creationId xmlns:p14="http://schemas.microsoft.com/office/powerpoint/2010/main" val="2754003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A664-C9EF-44E4-88AA-85590C4F7984}"/>
              </a:ext>
            </a:extLst>
          </p:cNvPr>
          <p:cNvSpPr>
            <a:spLocks noGrp="1"/>
          </p:cNvSpPr>
          <p:nvPr>
            <p:ph type="title"/>
          </p:nvPr>
        </p:nvSpPr>
        <p:spPr/>
        <p:txBody>
          <a:bodyPr/>
          <a:lstStyle/>
          <a:p>
            <a:r>
              <a:rPr lang="en-US" dirty="0"/>
              <a:t>Opening a file</a:t>
            </a:r>
          </a:p>
        </p:txBody>
      </p:sp>
      <p:sp>
        <p:nvSpPr>
          <p:cNvPr id="3" name="Content Placeholder 2">
            <a:extLst>
              <a:ext uri="{FF2B5EF4-FFF2-40B4-BE49-F238E27FC236}">
                <a16:creationId xmlns:a16="http://schemas.microsoft.com/office/drawing/2014/main" id="{06DF1C25-9752-4712-9097-D2F84BD3D680}"/>
              </a:ext>
            </a:extLst>
          </p:cNvPr>
          <p:cNvSpPr>
            <a:spLocks noGrp="1"/>
          </p:cNvSpPr>
          <p:nvPr>
            <p:ph idx="1"/>
          </p:nvPr>
        </p:nvSpPr>
        <p:spPr/>
        <p:txBody>
          <a:bodyPr/>
          <a:lstStyle/>
          <a:p>
            <a:r>
              <a:rPr lang="en-US" dirty="0"/>
              <a:t> The key function for working with files in Python is the open() function.</a:t>
            </a:r>
          </a:p>
          <a:p>
            <a:r>
              <a:rPr lang="en-US" dirty="0"/>
              <a:t>The open() function takes two parameters; filename, and mode.</a:t>
            </a:r>
          </a:p>
          <a:p>
            <a:r>
              <a:rPr lang="en-US" dirty="0"/>
              <a:t>f = open("demofile.txt")</a:t>
            </a:r>
          </a:p>
          <a:p>
            <a:r>
              <a:rPr lang="en-US" dirty="0"/>
              <a:t>f = open("demofile.txt", "rt")</a:t>
            </a:r>
          </a:p>
          <a:p>
            <a:endParaRPr lang="en-US" dirty="0"/>
          </a:p>
        </p:txBody>
      </p:sp>
    </p:spTree>
    <p:extLst>
      <p:ext uri="{BB962C8B-B14F-4D97-AF65-F5344CB8AC3E}">
        <p14:creationId xmlns:p14="http://schemas.microsoft.com/office/powerpoint/2010/main" val="20375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7A3D-646B-4624-BEFA-1941FCC448DC}"/>
              </a:ext>
            </a:extLst>
          </p:cNvPr>
          <p:cNvSpPr>
            <a:spLocks noGrp="1"/>
          </p:cNvSpPr>
          <p:nvPr>
            <p:ph type="title"/>
          </p:nvPr>
        </p:nvSpPr>
        <p:spPr/>
        <p:txBody>
          <a:bodyPr/>
          <a:lstStyle/>
          <a:p>
            <a:r>
              <a:rPr lang="en-US" dirty="0"/>
              <a:t>File open modes</a:t>
            </a:r>
          </a:p>
        </p:txBody>
      </p:sp>
      <p:sp>
        <p:nvSpPr>
          <p:cNvPr id="3" name="Content Placeholder 2">
            <a:extLst>
              <a:ext uri="{FF2B5EF4-FFF2-40B4-BE49-F238E27FC236}">
                <a16:creationId xmlns:a16="http://schemas.microsoft.com/office/drawing/2014/main" id="{2D890EC1-F729-4A17-971A-DE509DEE942A}"/>
              </a:ext>
            </a:extLst>
          </p:cNvPr>
          <p:cNvSpPr>
            <a:spLocks noGrp="1"/>
          </p:cNvSpPr>
          <p:nvPr>
            <p:ph idx="1"/>
          </p:nvPr>
        </p:nvSpPr>
        <p:spPr/>
        <p:txBody>
          <a:bodyPr/>
          <a:lstStyle/>
          <a:p>
            <a:r>
              <a:rPr lang="en-US" dirty="0"/>
              <a:t>"r" - Read - Default value. Opens a file for reading, error if the file does not exist</a:t>
            </a:r>
          </a:p>
          <a:p>
            <a:endParaRPr lang="en-US" dirty="0"/>
          </a:p>
          <a:p>
            <a:r>
              <a:rPr lang="en-US" dirty="0"/>
              <a:t>"a" - Append - Opens a file for appending, creates the file if it does not exist</a:t>
            </a:r>
          </a:p>
          <a:p>
            <a:endParaRPr lang="en-US" dirty="0"/>
          </a:p>
          <a:p>
            <a:r>
              <a:rPr lang="en-US" dirty="0"/>
              <a:t>"w" - Write - Opens a file for writing, creates the file if it does not exist</a:t>
            </a:r>
          </a:p>
          <a:p>
            <a:endParaRPr lang="en-US" dirty="0"/>
          </a:p>
          <a:p>
            <a:r>
              <a:rPr lang="en-US" dirty="0"/>
              <a:t>"x" - Create - Creates the specified file, returns an error if the file exists</a:t>
            </a:r>
          </a:p>
        </p:txBody>
      </p:sp>
    </p:spTree>
    <p:extLst>
      <p:ext uri="{BB962C8B-B14F-4D97-AF65-F5344CB8AC3E}">
        <p14:creationId xmlns:p14="http://schemas.microsoft.com/office/powerpoint/2010/main" val="193856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D5B93-E0C2-4A31-AEF5-DF4F29C07FDE}"/>
              </a:ext>
            </a:extLst>
          </p:cNvPr>
          <p:cNvSpPr>
            <a:spLocks noGrp="1"/>
          </p:cNvSpPr>
          <p:nvPr>
            <p:ph type="title"/>
          </p:nvPr>
        </p:nvSpPr>
        <p:spPr/>
        <p:txBody>
          <a:bodyPr/>
          <a:lstStyle/>
          <a:p>
            <a:r>
              <a:rPr lang="en-US" dirty="0"/>
              <a:t>Writing a file</a:t>
            </a:r>
          </a:p>
        </p:txBody>
      </p:sp>
      <p:sp>
        <p:nvSpPr>
          <p:cNvPr id="3" name="Content Placeholder 2">
            <a:extLst>
              <a:ext uri="{FF2B5EF4-FFF2-40B4-BE49-F238E27FC236}">
                <a16:creationId xmlns:a16="http://schemas.microsoft.com/office/drawing/2014/main" id="{170B999A-B176-4E4D-8DF1-B95E084E1ACA}"/>
              </a:ext>
            </a:extLst>
          </p:cNvPr>
          <p:cNvSpPr>
            <a:spLocks noGrp="1"/>
          </p:cNvSpPr>
          <p:nvPr>
            <p:ph idx="1"/>
          </p:nvPr>
        </p:nvSpPr>
        <p:spPr/>
        <p:txBody>
          <a:bodyPr/>
          <a:lstStyle/>
          <a:p>
            <a:r>
              <a:rPr lang="en-US" dirty="0"/>
              <a:t>To write to an existing file, you must add a parameter to the open() function:</a:t>
            </a:r>
          </a:p>
          <a:p>
            <a:endParaRPr lang="en-US" dirty="0"/>
          </a:p>
          <a:p>
            <a:r>
              <a:rPr lang="en-US" dirty="0"/>
              <a:t>"a" - Append - will append to the end of the file</a:t>
            </a:r>
          </a:p>
          <a:p>
            <a:endParaRPr lang="en-US" dirty="0"/>
          </a:p>
          <a:p>
            <a:r>
              <a:rPr lang="en-US" dirty="0"/>
              <a:t>"w" - Write - will overwrite any existing content</a:t>
            </a:r>
          </a:p>
          <a:p>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"demofile2.txt"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"a"</a:t>
            </a:r>
            <a:r>
              <a:rPr lang="en-US" b="0" i="0" dirty="0">
                <a:solidFill>
                  <a:srgbClr val="000000"/>
                </a:solidFill>
                <a:effectLst/>
                <a:latin typeface="Consolas" panose="020B0609020204030204" pitchFamily="49" charset="0"/>
              </a:rPr>
              <a:t>)</a:t>
            </a:r>
            <a:br>
              <a:rPr lang="en-US" dirty="0"/>
            </a:br>
            <a:r>
              <a:rPr lang="en-US" b="0" i="0" dirty="0" err="1">
                <a:solidFill>
                  <a:srgbClr val="000000"/>
                </a:solidFill>
                <a:effectLst/>
                <a:latin typeface="Consolas" panose="020B0609020204030204" pitchFamily="49" charset="0"/>
              </a:rPr>
              <a:t>f.write</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"Now the file has more content!"</a:t>
            </a:r>
            <a:r>
              <a:rPr lang="en-US" b="0" i="0" dirty="0">
                <a:solidFill>
                  <a:srgbClr val="000000"/>
                </a:solidFill>
                <a:effectLst/>
                <a:latin typeface="Consolas" panose="020B0609020204030204" pitchFamily="49" charset="0"/>
              </a:rPr>
              <a:t>)</a:t>
            </a:r>
            <a:br>
              <a:rPr lang="en-US" dirty="0"/>
            </a:br>
            <a:r>
              <a:rPr lang="en-US" b="0" i="0" dirty="0" err="1">
                <a:solidFill>
                  <a:srgbClr val="000000"/>
                </a:solidFill>
                <a:effectLst/>
                <a:latin typeface="Consolas" panose="020B0609020204030204" pitchFamily="49" charset="0"/>
              </a:rPr>
              <a:t>f.close</a:t>
            </a: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3297164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0DC25-59B2-48D4-A851-22C512B98D32}"/>
              </a:ext>
            </a:extLst>
          </p:cNvPr>
          <p:cNvSpPr>
            <a:spLocks noGrp="1"/>
          </p:cNvSpPr>
          <p:nvPr>
            <p:ph type="title"/>
          </p:nvPr>
        </p:nvSpPr>
        <p:spPr/>
        <p:txBody>
          <a:bodyPr/>
          <a:lstStyle/>
          <a:p>
            <a:r>
              <a:rPr lang="en-US" dirty="0"/>
              <a:t>Deleting a file</a:t>
            </a:r>
          </a:p>
        </p:txBody>
      </p:sp>
      <p:sp>
        <p:nvSpPr>
          <p:cNvPr id="3" name="Content Placeholder 2">
            <a:extLst>
              <a:ext uri="{FF2B5EF4-FFF2-40B4-BE49-F238E27FC236}">
                <a16:creationId xmlns:a16="http://schemas.microsoft.com/office/drawing/2014/main" id="{33058C3D-6C3B-446A-9000-F2A0AD6E50B3}"/>
              </a:ext>
            </a:extLst>
          </p:cNvPr>
          <p:cNvSpPr>
            <a:spLocks noGrp="1"/>
          </p:cNvSpPr>
          <p:nvPr>
            <p:ph idx="1"/>
          </p:nvPr>
        </p:nvSpPr>
        <p:spPr/>
        <p:txBody>
          <a:bodyPr/>
          <a:lstStyle/>
          <a:p>
            <a:r>
              <a:rPr lang="pt-BR" b="0" i="0" dirty="0">
                <a:solidFill>
                  <a:schemeClr val="tx1"/>
                </a:solidFill>
                <a:effectLst/>
                <a:latin typeface="Consolas" panose="020B0609020204030204" pitchFamily="49" charset="0"/>
              </a:rPr>
              <a:t>To delete a file we need to import os module</a:t>
            </a:r>
          </a:p>
          <a:p>
            <a:endParaRPr lang="pt-BR" b="0" i="0" dirty="0">
              <a:solidFill>
                <a:srgbClr val="0000CD"/>
              </a:solidFill>
              <a:effectLst/>
              <a:latin typeface="Consolas" panose="020B0609020204030204" pitchFamily="49" charset="0"/>
            </a:endParaRPr>
          </a:p>
          <a:p>
            <a:r>
              <a:rPr lang="pt-BR" dirty="0">
                <a:solidFill>
                  <a:schemeClr val="tx1"/>
                </a:solidFill>
                <a:latin typeface="Consolas" panose="020B0609020204030204" pitchFamily="49" charset="0"/>
              </a:rPr>
              <a:t>Samople code:</a:t>
            </a:r>
          </a:p>
          <a:p>
            <a:r>
              <a:rPr lang="pt-BR" b="0" i="0" dirty="0">
                <a:solidFill>
                  <a:schemeClr val="tx1"/>
                </a:solidFill>
                <a:effectLst/>
                <a:latin typeface="Consolas" panose="020B0609020204030204" pitchFamily="49" charset="0"/>
              </a:rPr>
              <a:t>import os</a:t>
            </a:r>
            <a:br>
              <a:rPr lang="pt-BR" dirty="0"/>
            </a:br>
            <a:r>
              <a:rPr lang="pt-BR" b="0" i="0" dirty="0">
                <a:solidFill>
                  <a:srgbClr val="000000"/>
                </a:solidFill>
                <a:effectLst/>
                <a:latin typeface="Consolas" panose="020B0609020204030204" pitchFamily="49" charset="0"/>
              </a:rPr>
              <a:t>os.remove(</a:t>
            </a:r>
            <a:r>
              <a:rPr lang="pt-BR" b="0" i="0" dirty="0">
                <a:solidFill>
                  <a:srgbClr val="A52A2A"/>
                </a:solidFill>
                <a:effectLst/>
                <a:latin typeface="Consolas" panose="020B0609020204030204" pitchFamily="49" charset="0"/>
              </a:rPr>
              <a:t>"demofile.txt"</a:t>
            </a:r>
            <a:r>
              <a:rPr lang="pt-BR"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214702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5E70-EB30-4A4E-932A-A5A1193C35A6}"/>
              </a:ext>
            </a:extLst>
          </p:cNvPr>
          <p:cNvSpPr>
            <a:spLocks noGrp="1"/>
          </p:cNvSpPr>
          <p:nvPr>
            <p:ph type="title"/>
          </p:nvPr>
        </p:nvSpPr>
        <p:spPr/>
        <p:txBody>
          <a:bodyPr/>
          <a:lstStyle/>
          <a:p>
            <a:r>
              <a:rPr lang="en-US" dirty="0"/>
              <a:t>Python Installations</a:t>
            </a:r>
          </a:p>
        </p:txBody>
      </p:sp>
      <p:sp>
        <p:nvSpPr>
          <p:cNvPr id="3" name="Content Placeholder 2">
            <a:extLst>
              <a:ext uri="{FF2B5EF4-FFF2-40B4-BE49-F238E27FC236}">
                <a16:creationId xmlns:a16="http://schemas.microsoft.com/office/drawing/2014/main" id="{9BE70782-8BF3-4DF0-AB93-812056CF77B5}"/>
              </a:ext>
            </a:extLst>
          </p:cNvPr>
          <p:cNvSpPr>
            <a:spLocks noGrp="1"/>
          </p:cNvSpPr>
          <p:nvPr>
            <p:ph idx="1"/>
          </p:nvPr>
        </p:nvSpPr>
        <p:spPr/>
        <p:txBody>
          <a:bodyPr/>
          <a:lstStyle/>
          <a:p>
            <a:r>
              <a:rPr lang="en-US" dirty="0"/>
              <a:t>Link to download for windows (https://www.python.org/ftp/python/3.10.4/python-3.10.4-amd64.exe)</a:t>
            </a:r>
          </a:p>
        </p:txBody>
      </p:sp>
    </p:spTree>
    <p:extLst>
      <p:ext uri="{BB962C8B-B14F-4D97-AF65-F5344CB8AC3E}">
        <p14:creationId xmlns:p14="http://schemas.microsoft.com/office/powerpoint/2010/main" val="1715181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44E0-D7BA-4A4B-B951-656C58E5E87C}"/>
              </a:ext>
            </a:extLst>
          </p:cNvPr>
          <p:cNvSpPr>
            <a:spLocks noGrp="1"/>
          </p:cNvSpPr>
          <p:nvPr>
            <p:ph type="title"/>
          </p:nvPr>
        </p:nvSpPr>
        <p:spPr/>
        <p:txBody>
          <a:bodyPr/>
          <a:lstStyle/>
          <a:p>
            <a:r>
              <a:rPr lang="en-US" dirty="0"/>
              <a:t>Exception handling</a:t>
            </a:r>
          </a:p>
        </p:txBody>
      </p:sp>
      <p:sp>
        <p:nvSpPr>
          <p:cNvPr id="3" name="Content Placeholder 2">
            <a:extLst>
              <a:ext uri="{FF2B5EF4-FFF2-40B4-BE49-F238E27FC236}">
                <a16:creationId xmlns:a16="http://schemas.microsoft.com/office/drawing/2014/main" id="{FB9E1FE4-0D45-4566-8314-718F93F76398}"/>
              </a:ext>
            </a:extLst>
          </p:cNvPr>
          <p:cNvSpPr>
            <a:spLocks noGrp="1"/>
          </p:cNvSpPr>
          <p:nvPr>
            <p:ph idx="1"/>
          </p:nvPr>
        </p:nvSpPr>
        <p:spPr/>
        <p:txBody>
          <a:bodyPr/>
          <a:lstStyle/>
          <a:p>
            <a:r>
              <a:rPr lang="en-US" dirty="0"/>
              <a:t>Types of Errors</a:t>
            </a:r>
          </a:p>
          <a:p>
            <a:pPr lvl="1"/>
            <a:r>
              <a:rPr lang="en-US" dirty="0"/>
              <a:t>1. syntax error</a:t>
            </a:r>
          </a:p>
          <a:p>
            <a:pPr lvl="1"/>
            <a:r>
              <a:rPr lang="en-US" dirty="0"/>
              <a:t>2. logical error</a:t>
            </a:r>
          </a:p>
          <a:p>
            <a:pPr lvl="1"/>
            <a:r>
              <a:rPr lang="en-US" dirty="0"/>
              <a:t>3.Runtime Exception</a:t>
            </a:r>
          </a:p>
          <a:p>
            <a:endParaRPr lang="en-US" dirty="0"/>
          </a:p>
        </p:txBody>
      </p:sp>
    </p:spTree>
    <p:extLst>
      <p:ext uri="{BB962C8B-B14F-4D97-AF65-F5344CB8AC3E}">
        <p14:creationId xmlns:p14="http://schemas.microsoft.com/office/powerpoint/2010/main" val="39991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1960-8034-4989-B0A7-35CE679EE81C}"/>
              </a:ext>
            </a:extLst>
          </p:cNvPr>
          <p:cNvSpPr>
            <a:spLocks noGrp="1"/>
          </p:cNvSpPr>
          <p:nvPr>
            <p:ph type="title"/>
          </p:nvPr>
        </p:nvSpPr>
        <p:spPr/>
        <p:txBody>
          <a:bodyPr/>
          <a:lstStyle/>
          <a:p>
            <a:r>
              <a:rPr lang="en-US" dirty="0"/>
              <a:t>Try-block</a:t>
            </a:r>
          </a:p>
        </p:txBody>
      </p:sp>
      <p:sp>
        <p:nvSpPr>
          <p:cNvPr id="3" name="Content Placeholder 2">
            <a:extLst>
              <a:ext uri="{FF2B5EF4-FFF2-40B4-BE49-F238E27FC236}">
                <a16:creationId xmlns:a16="http://schemas.microsoft.com/office/drawing/2014/main" id="{AFC7BE3F-A8E7-4E06-BBDA-97C15DD9BECE}"/>
              </a:ext>
            </a:extLst>
          </p:cNvPr>
          <p:cNvSpPr>
            <a:spLocks noGrp="1"/>
          </p:cNvSpPr>
          <p:nvPr>
            <p:ph idx="1"/>
          </p:nvPr>
        </p:nvSpPr>
        <p:spPr/>
        <p:txBody>
          <a:bodyPr/>
          <a:lstStyle/>
          <a:p>
            <a:r>
              <a:rPr lang="en-US" dirty="0"/>
              <a:t> try:</a:t>
            </a:r>
          </a:p>
          <a:p>
            <a:r>
              <a:rPr lang="en-US" dirty="0"/>
              <a:t>...         x = int(input("Please enter a number: "))</a:t>
            </a:r>
          </a:p>
          <a:p>
            <a:r>
              <a:rPr lang="en-US" dirty="0"/>
              <a:t>...         break</a:t>
            </a:r>
          </a:p>
          <a:p>
            <a:r>
              <a:rPr lang="en-US" dirty="0"/>
              <a:t>...     except </a:t>
            </a:r>
            <a:r>
              <a:rPr lang="en-US" dirty="0" err="1"/>
              <a:t>ValueError</a:t>
            </a:r>
            <a:r>
              <a:rPr lang="en-US" dirty="0"/>
              <a:t>:</a:t>
            </a:r>
          </a:p>
          <a:p>
            <a:r>
              <a:rPr lang="en-US" dirty="0"/>
              <a:t>...         print("Oops!  That was no valid number.  Try again...")</a:t>
            </a:r>
          </a:p>
        </p:txBody>
      </p:sp>
    </p:spTree>
    <p:extLst>
      <p:ext uri="{BB962C8B-B14F-4D97-AF65-F5344CB8AC3E}">
        <p14:creationId xmlns:p14="http://schemas.microsoft.com/office/powerpoint/2010/main" val="1849541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D5AA-1A99-4346-AC07-54B97F35B601}"/>
              </a:ext>
            </a:extLst>
          </p:cNvPr>
          <p:cNvSpPr>
            <a:spLocks noGrp="1"/>
          </p:cNvSpPr>
          <p:nvPr>
            <p:ph type="title"/>
          </p:nvPr>
        </p:nvSpPr>
        <p:spPr/>
        <p:txBody>
          <a:bodyPr/>
          <a:lstStyle/>
          <a:p>
            <a:r>
              <a:rPr lang="en-US" dirty="0"/>
              <a:t>Try with multiple exceptions 	</a:t>
            </a:r>
          </a:p>
        </p:txBody>
      </p:sp>
      <p:sp>
        <p:nvSpPr>
          <p:cNvPr id="3" name="Content Placeholder 2">
            <a:extLst>
              <a:ext uri="{FF2B5EF4-FFF2-40B4-BE49-F238E27FC236}">
                <a16:creationId xmlns:a16="http://schemas.microsoft.com/office/drawing/2014/main" id="{FEC98FDF-B560-4EA8-BE04-4A52226EAB73}"/>
              </a:ext>
            </a:extLst>
          </p:cNvPr>
          <p:cNvSpPr>
            <a:spLocks noGrp="1"/>
          </p:cNvSpPr>
          <p:nvPr>
            <p:ph idx="1"/>
          </p:nvPr>
        </p:nvSpPr>
        <p:spPr/>
        <p:txBody>
          <a:bodyPr>
            <a:normAutofit fontScale="62500" lnSpcReduction="20000"/>
          </a:bodyPr>
          <a:lstStyle/>
          <a:p>
            <a:pPr marL="0" indent="0">
              <a:buNone/>
            </a:pPr>
            <a:r>
              <a:rPr lang="en-US" dirty="0"/>
              <a:t>We can write multiple catch statements for a single try block</a:t>
            </a:r>
          </a:p>
          <a:p>
            <a:pPr marL="0" indent="0">
              <a:buNone/>
            </a:pPr>
            <a:r>
              <a:rPr lang="en-US" dirty="0"/>
              <a:t>try:</a:t>
            </a:r>
          </a:p>
          <a:p>
            <a:pPr marL="0" indent="0">
              <a:buNone/>
            </a:pPr>
            <a:r>
              <a:rPr lang="en-US" dirty="0"/>
              <a:t>   ...</a:t>
            </a:r>
          </a:p>
          <a:p>
            <a:pPr marL="0" indent="0">
              <a:buNone/>
            </a:pPr>
            <a:r>
              <a:rPr lang="en-US" dirty="0"/>
              <a:t>except </a:t>
            </a:r>
            <a:r>
              <a:rPr lang="en-US" dirty="0" err="1"/>
              <a:t>FirstException</a:t>
            </a:r>
            <a:r>
              <a:rPr lang="en-US" dirty="0"/>
              <a:t>:</a:t>
            </a:r>
          </a:p>
          <a:p>
            <a:pPr marL="0" indent="0">
              <a:buNone/>
            </a:pPr>
            <a:r>
              <a:rPr lang="en-US" dirty="0"/>
              <a:t>   </a:t>
            </a:r>
            <a:r>
              <a:rPr lang="en-US" dirty="0" err="1"/>
              <a:t>handle_first_one</a:t>
            </a:r>
            <a:r>
              <a:rPr lang="en-US" dirty="0"/>
              <a:t>()</a:t>
            </a:r>
          </a:p>
          <a:p>
            <a:pPr marL="0" indent="0">
              <a:buNone/>
            </a:pPr>
            <a:endParaRPr lang="en-US" dirty="0"/>
          </a:p>
          <a:p>
            <a:pPr marL="0" indent="0">
              <a:buNone/>
            </a:pPr>
            <a:r>
              <a:rPr lang="en-US" dirty="0"/>
              <a:t>except </a:t>
            </a:r>
            <a:r>
              <a:rPr lang="en-US" dirty="0" err="1"/>
              <a:t>SecondException</a:t>
            </a:r>
            <a:r>
              <a:rPr lang="en-US" dirty="0"/>
              <a:t>:</a:t>
            </a:r>
          </a:p>
          <a:p>
            <a:pPr marL="0" indent="0">
              <a:buNone/>
            </a:pPr>
            <a:r>
              <a:rPr lang="en-US" dirty="0"/>
              <a:t>   </a:t>
            </a:r>
            <a:r>
              <a:rPr lang="en-US" dirty="0" err="1"/>
              <a:t>handle_second_one</a:t>
            </a:r>
            <a:r>
              <a:rPr lang="en-US" dirty="0"/>
              <a:t>()</a:t>
            </a:r>
          </a:p>
          <a:p>
            <a:pPr marL="0" indent="0">
              <a:buNone/>
            </a:pPr>
            <a:endParaRPr lang="en-US" dirty="0"/>
          </a:p>
          <a:p>
            <a:pPr marL="0" indent="0">
              <a:buNone/>
            </a:pPr>
            <a:r>
              <a:rPr lang="en-US" dirty="0"/>
              <a:t>except (</a:t>
            </a:r>
            <a:r>
              <a:rPr lang="en-US" dirty="0" err="1"/>
              <a:t>ThirdException</a:t>
            </a:r>
            <a:r>
              <a:rPr lang="en-US" dirty="0"/>
              <a:t>, </a:t>
            </a:r>
            <a:r>
              <a:rPr lang="en-US" dirty="0" err="1"/>
              <a:t>FourthException</a:t>
            </a:r>
            <a:r>
              <a:rPr lang="en-US" dirty="0"/>
              <a:t>, </a:t>
            </a:r>
            <a:r>
              <a:rPr lang="en-US" dirty="0" err="1"/>
              <a:t>FifthException</a:t>
            </a:r>
            <a:r>
              <a:rPr lang="en-US" dirty="0"/>
              <a:t>) as e:</a:t>
            </a:r>
          </a:p>
          <a:p>
            <a:pPr marL="0" indent="0">
              <a:buNone/>
            </a:pPr>
            <a:r>
              <a:rPr lang="en-US" dirty="0"/>
              <a:t>   handle_either_of_3rd_4th_or_5th()</a:t>
            </a:r>
          </a:p>
          <a:p>
            <a:pPr marL="0" indent="0">
              <a:buNone/>
            </a:pPr>
            <a:endParaRPr lang="en-US" dirty="0"/>
          </a:p>
          <a:p>
            <a:pPr marL="0" indent="0">
              <a:buNone/>
            </a:pPr>
            <a:r>
              <a:rPr lang="en-US" dirty="0"/>
              <a:t>except Exception:</a:t>
            </a:r>
          </a:p>
          <a:p>
            <a:pPr marL="0" indent="0">
              <a:buNone/>
            </a:pPr>
            <a:r>
              <a:rPr lang="en-US" dirty="0"/>
              <a:t>   </a:t>
            </a:r>
            <a:r>
              <a:rPr lang="en-US" dirty="0" err="1"/>
              <a:t>handle_all_other_exceptions</a:t>
            </a:r>
            <a:r>
              <a:rPr lang="en-US" dirty="0"/>
              <a:t>()</a:t>
            </a:r>
          </a:p>
          <a:p>
            <a:pPr marL="0" indent="0">
              <a:buNone/>
            </a:pPr>
            <a:endParaRPr lang="en-US" dirty="0"/>
          </a:p>
        </p:txBody>
      </p:sp>
    </p:spTree>
    <p:extLst>
      <p:ext uri="{BB962C8B-B14F-4D97-AF65-F5344CB8AC3E}">
        <p14:creationId xmlns:p14="http://schemas.microsoft.com/office/powerpoint/2010/main" val="1444233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656FE-F4A0-414E-8361-2BA6CA2C8D72}"/>
              </a:ext>
            </a:extLst>
          </p:cNvPr>
          <p:cNvSpPr>
            <a:spLocks noGrp="1"/>
          </p:cNvSpPr>
          <p:nvPr>
            <p:ph type="title"/>
          </p:nvPr>
        </p:nvSpPr>
        <p:spPr/>
        <p:txBody>
          <a:bodyPr/>
          <a:lstStyle/>
          <a:p>
            <a:r>
              <a:rPr lang="en-US" dirty="0"/>
              <a:t>Finally </a:t>
            </a:r>
          </a:p>
        </p:txBody>
      </p:sp>
      <p:sp>
        <p:nvSpPr>
          <p:cNvPr id="3" name="Content Placeholder 2">
            <a:extLst>
              <a:ext uri="{FF2B5EF4-FFF2-40B4-BE49-F238E27FC236}">
                <a16:creationId xmlns:a16="http://schemas.microsoft.com/office/drawing/2014/main" id="{680B2033-8FB3-4A35-BA43-AB00B6D50CA6}"/>
              </a:ext>
            </a:extLst>
          </p:cNvPr>
          <p:cNvSpPr>
            <a:spLocks noGrp="1"/>
          </p:cNvSpPr>
          <p:nvPr>
            <p:ph idx="1"/>
          </p:nvPr>
        </p:nvSpPr>
        <p:spPr/>
        <p:txBody>
          <a:bodyPr/>
          <a:lstStyle/>
          <a:p>
            <a:r>
              <a:rPr lang="en-US" dirty="0"/>
              <a:t>try:</a:t>
            </a:r>
          </a:p>
          <a:p>
            <a:r>
              <a:rPr lang="en-US" dirty="0"/>
              <a:t>    f = open("file", "r")</a:t>
            </a:r>
          </a:p>
          <a:p>
            <a:r>
              <a:rPr lang="en-US" dirty="0"/>
              <a:t>    try:</a:t>
            </a:r>
          </a:p>
          <a:p>
            <a:r>
              <a:rPr lang="en-US" dirty="0"/>
              <a:t>        line = </a:t>
            </a:r>
            <a:r>
              <a:rPr lang="en-US" dirty="0" err="1"/>
              <a:t>f.readline</a:t>
            </a:r>
            <a:r>
              <a:rPr lang="en-US" dirty="0"/>
              <a:t>()</a:t>
            </a:r>
          </a:p>
          <a:p>
            <a:r>
              <a:rPr lang="en-US" dirty="0"/>
              <a:t>    finally:</a:t>
            </a:r>
          </a:p>
          <a:p>
            <a:r>
              <a:rPr lang="en-US" dirty="0"/>
              <a:t>        </a:t>
            </a:r>
            <a:r>
              <a:rPr lang="en-US" dirty="0" err="1"/>
              <a:t>f.close</a:t>
            </a:r>
            <a:r>
              <a:rPr lang="en-US" dirty="0"/>
              <a:t>()</a:t>
            </a:r>
          </a:p>
          <a:p>
            <a:r>
              <a:rPr lang="en-US" dirty="0"/>
              <a:t>except </a:t>
            </a:r>
            <a:r>
              <a:rPr lang="en-US" dirty="0" err="1"/>
              <a:t>IOError</a:t>
            </a:r>
            <a:r>
              <a:rPr lang="en-US" dirty="0"/>
              <a:t>:</a:t>
            </a:r>
          </a:p>
          <a:p>
            <a:r>
              <a:rPr lang="en-US" dirty="0"/>
              <a:t>    &lt;whatever&gt;</a:t>
            </a:r>
          </a:p>
        </p:txBody>
      </p:sp>
    </p:spTree>
    <p:extLst>
      <p:ext uri="{BB962C8B-B14F-4D97-AF65-F5344CB8AC3E}">
        <p14:creationId xmlns:p14="http://schemas.microsoft.com/office/powerpoint/2010/main" val="2447287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7B8D-05E7-4D8F-B5CB-80881BF4252E}"/>
              </a:ext>
            </a:extLst>
          </p:cNvPr>
          <p:cNvSpPr>
            <a:spLocks noGrp="1"/>
          </p:cNvSpPr>
          <p:nvPr>
            <p:ph type="title"/>
          </p:nvPr>
        </p:nvSpPr>
        <p:spPr/>
        <p:txBody>
          <a:bodyPr/>
          <a:lstStyle/>
          <a:p>
            <a:r>
              <a:rPr lang="en-US" dirty="0"/>
              <a:t>Oops</a:t>
            </a:r>
          </a:p>
        </p:txBody>
      </p:sp>
      <p:sp>
        <p:nvSpPr>
          <p:cNvPr id="3" name="Content Placeholder 2">
            <a:extLst>
              <a:ext uri="{FF2B5EF4-FFF2-40B4-BE49-F238E27FC236}">
                <a16:creationId xmlns:a16="http://schemas.microsoft.com/office/drawing/2014/main" id="{E62A38F6-6D51-4A19-B665-B7965F6CC482}"/>
              </a:ext>
            </a:extLst>
          </p:cNvPr>
          <p:cNvSpPr>
            <a:spLocks noGrp="1"/>
          </p:cNvSpPr>
          <p:nvPr>
            <p:ph idx="1"/>
          </p:nvPr>
        </p:nvSpPr>
        <p:spPr/>
        <p:txBody>
          <a:bodyPr/>
          <a:lstStyle/>
          <a:p>
            <a:r>
              <a:rPr lang="en-US" dirty="0"/>
              <a:t>Oops stands for object oriented programming</a:t>
            </a:r>
          </a:p>
          <a:p>
            <a:r>
              <a:rPr lang="en-US" dirty="0">
                <a:solidFill>
                  <a:srgbClr val="273239"/>
                </a:solidFill>
                <a:latin typeface="urw-din"/>
              </a:rPr>
              <a:t>I</a:t>
            </a:r>
            <a:r>
              <a:rPr lang="en-US" b="0" i="0" dirty="0">
                <a:solidFill>
                  <a:srgbClr val="273239"/>
                </a:solidFill>
                <a:effectLst/>
                <a:latin typeface="urw-din"/>
              </a:rPr>
              <a:t>n Python, object-oriented Programming (OOPs) is a programming paradigm that uses objects and classes in programming. </a:t>
            </a:r>
          </a:p>
          <a:p>
            <a:r>
              <a:rPr lang="en-US" b="0" i="0" dirty="0">
                <a:solidFill>
                  <a:srgbClr val="273239"/>
                </a:solidFill>
                <a:effectLst/>
                <a:latin typeface="urw-din"/>
              </a:rPr>
              <a:t>It aims to implement real-world entities like inheritance, polymorphisms, encapsulation, etc. in the programming.</a:t>
            </a:r>
          </a:p>
          <a:p>
            <a:r>
              <a:rPr lang="en-US" dirty="0"/>
              <a:t>The main concept of OOPs is to bind the data and the functions that work on that together as a single unit so that no other part of the code can access this data. </a:t>
            </a:r>
          </a:p>
        </p:txBody>
      </p:sp>
    </p:spTree>
    <p:extLst>
      <p:ext uri="{BB962C8B-B14F-4D97-AF65-F5344CB8AC3E}">
        <p14:creationId xmlns:p14="http://schemas.microsoft.com/office/powerpoint/2010/main" val="3377447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D478-8B13-4775-8997-68C8107ABE8A}"/>
              </a:ext>
            </a:extLst>
          </p:cNvPr>
          <p:cNvSpPr>
            <a:spLocks noGrp="1"/>
          </p:cNvSpPr>
          <p:nvPr>
            <p:ph type="title"/>
          </p:nvPr>
        </p:nvSpPr>
        <p:spPr/>
        <p:txBody>
          <a:bodyPr/>
          <a:lstStyle/>
          <a:p>
            <a:r>
              <a:rPr lang="en-US" dirty="0" err="1"/>
              <a:t>OOps</a:t>
            </a:r>
            <a:endParaRPr lang="en-US" dirty="0"/>
          </a:p>
        </p:txBody>
      </p:sp>
      <p:sp>
        <p:nvSpPr>
          <p:cNvPr id="3" name="Content Placeholder 2">
            <a:extLst>
              <a:ext uri="{FF2B5EF4-FFF2-40B4-BE49-F238E27FC236}">
                <a16:creationId xmlns:a16="http://schemas.microsoft.com/office/drawing/2014/main" id="{E3EA28BE-13DB-40BF-B3C0-17F85C451BCB}"/>
              </a:ext>
            </a:extLst>
          </p:cNvPr>
          <p:cNvSpPr>
            <a:spLocks noGrp="1"/>
          </p:cNvSpPr>
          <p:nvPr>
            <p:ph idx="1"/>
          </p:nvPr>
        </p:nvSpPr>
        <p:spPr/>
        <p:txBody>
          <a:bodyPr/>
          <a:lstStyle/>
          <a:p>
            <a:r>
              <a:rPr lang="en-US" dirty="0"/>
              <a:t>Main Concepts of Object-Oriented Programming (OOPs) </a:t>
            </a:r>
          </a:p>
          <a:p>
            <a:r>
              <a:rPr lang="en-US" dirty="0"/>
              <a:t>Class</a:t>
            </a:r>
          </a:p>
          <a:p>
            <a:r>
              <a:rPr lang="en-US" dirty="0"/>
              <a:t>Objects</a:t>
            </a:r>
          </a:p>
          <a:p>
            <a:r>
              <a:rPr lang="en-US" dirty="0"/>
              <a:t>Constructor</a:t>
            </a:r>
          </a:p>
          <a:p>
            <a:r>
              <a:rPr lang="en-US" dirty="0"/>
              <a:t>Inheritance</a:t>
            </a:r>
          </a:p>
          <a:p>
            <a:r>
              <a:rPr lang="en-US" dirty="0"/>
              <a:t>Polymorphisms</a:t>
            </a:r>
          </a:p>
          <a:p>
            <a:r>
              <a:rPr lang="en-US" dirty="0"/>
              <a:t>Abstraction</a:t>
            </a:r>
          </a:p>
          <a:p>
            <a:r>
              <a:rPr lang="en-US" dirty="0"/>
              <a:t>Encapsulation</a:t>
            </a:r>
          </a:p>
          <a:p>
            <a:endParaRPr lang="en-US" dirty="0"/>
          </a:p>
          <a:p>
            <a:endParaRPr lang="en-US" dirty="0"/>
          </a:p>
          <a:p>
            <a:endParaRPr lang="en-US" dirty="0"/>
          </a:p>
        </p:txBody>
      </p:sp>
    </p:spTree>
    <p:extLst>
      <p:ext uri="{BB962C8B-B14F-4D97-AF65-F5344CB8AC3E}">
        <p14:creationId xmlns:p14="http://schemas.microsoft.com/office/powerpoint/2010/main" val="2416665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8FBD-1821-4B83-AC35-188B7776F6A2}"/>
              </a:ext>
            </a:extLst>
          </p:cNvPr>
          <p:cNvSpPr>
            <a:spLocks noGrp="1"/>
          </p:cNvSpPr>
          <p:nvPr>
            <p:ph type="title"/>
          </p:nvPr>
        </p:nvSpPr>
        <p:spPr/>
        <p:txBody>
          <a:bodyPr/>
          <a:lstStyle/>
          <a:p>
            <a:r>
              <a:rPr lang="en-US" dirty="0"/>
              <a:t>class</a:t>
            </a:r>
          </a:p>
        </p:txBody>
      </p:sp>
      <p:sp>
        <p:nvSpPr>
          <p:cNvPr id="3" name="Content Placeholder 2">
            <a:extLst>
              <a:ext uri="{FF2B5EF4-FFF2-40B4-BE49-F238E27FC236}">
                <a16:creationId xmlns:a16="http://schemas.microsoft.com/office/drawing/2014/main" id="{CE4D5FB8-AD4F-48D6-BCE8-48F4D9ADC09B}"/>
              </a:ext>
            </a:extLst>
          </p:cNvPr>
          <p:cNvSpPr>
            <a:spLocks noGrp="1"/>
          </p:cNvSpPr>
          <p:nvPr>
            <p:ph idx="1"/>
          </p:nvPr>
        </p:nvSpPr>
        <p:spPr/>
        <p:txBody>
          <a:bodyPr/>
          <a:lstStyle/>
          <a:p>
            <a:r>
              <a:rPr lang="en-US" dirty="0"/>
              <a:t>A class contains the blueprints or the prototype from which the objects are being created.</a:t>
            </a:r>
          </a:p>
          <a:p>
            <a:r>
              <a:rPr lang="en-US" dirty="0"/>
              <a:t>To define a class we use a keyword called class</a:t>
            </a:r>
          </a:p>
          <a:p>
            <a:r>
              <a:rPr lang="en-US" dirty="0"/>
              <a:t>Class &lt;Name of the class&gt;</a:t>
            </a:r>
          </a:p>
          <a:p>
            <a:endParaRPr lang="en-US" dirty="0"/>
          </a:p>
          <a:p>
            <a:r>
              <a:rPr lang="en-US" dirty="0"/>
              <a:t>Class </a:t>
            </a:r>
            <a:r>
              <a:rPr lang="en-US" dirty="0" err="1"/>
              <a:t>myclass</a:t>
            </a:r>
            <a:r>
              <a:rPr lang="en-US" dirty="0"/>
              <a:t>:</a:t>
            </a:r>
          </a:p>
          <a:p>
            <a:pPr lvl="1"/>
            <a:r>
              <a:rPr lang="en-US" dirty="0"/>
              <a:t>A=2</a:t>
            </a:r>
          </a:p>
          <a:p>
            <a:pPr lvl="1"/>
            <a:r>
              <a:rPr lang="en-US" dirty="0"/>
              <a:t>Def </a:t>
            </a:r>
            <a:r>
              <a:rPr lang="en-US" dirty="0" err="1"/>
              <a:t>sayHello</a:t>
            </a:r>
            <a:r>
              <a:rPr lang="en-US" dirty="0"/>
              <a:t>(self):</a:t>
            </a:r>
          </a:p>
          <a:p>
            <a:pPr lvl="2"/>
            <a:r>
              <a:rPr lang="en-US" dirty="0"/>
              <a:t>Print(“hello”)</a:t>
            </a:r>
          </a:p>
          <a:p>
            <a:pPr marL="457200" lvl="1" indent="0">
              <a:buNone/>
            </a:pPr>
            <a:endParaRPr lang="en-US" dirty="0"/>
          </a:p>
        </p:txBody>
      </p:sp>
    </p:spTree>
    <p:extLst>
      <p:ext uri="{BB962C8B-B14F-4D97-AF65-F5344CB8AC3E}">
        <p14:creationId xmlns:p14="http://schemas.microsoft.com/office/powerpoint/2010/main" val="3462430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A281-89B3-4381-A299-A591C80536E2}"/>
              </a:ext>
            </a:extLst>
          </p:cNvPr>
          <p:cNvSpPr>
            <a:spLocks noGrp="1"/>
          </p:cNvSpPr>
          <p:nvPr>
            <p:ph type="title"/>
          </p:nvPr>
        </p:nvSpPr>
        <p:spPr/>
        <p:txBody>
          <a:bodyPr/>
          <a:lstStyle/>
          <a:p>
            <a:r>
              <a:rPr lang="en-US" dirty="0"/>
              <a:t>object</a:t>
            </a:r>
          </a:p>
        </p:txBody>
      </p:sp>
      <p:sp>
        <p:nvSpPr>
          <p:cNvPr id="3" name="Content Placeholder 2">
            <a:extLst>
              <a:ext uri="{FF2B5EF4-FFF2-40B4-BE49-F238E27FC236}">
                <a16:creationId xmlns:a16="http://schemas.microsoft.com/office/drawing/2014/main" id="{E5D16137-C736-4CC4-B28C-C69BE6FDEE21}"/>
              </a:ext>
            </a:extLst>
          </p:cNvPr>
          <p:cNvSpPr>
            <a:spLocks noGrp="1"/>
          </p:cNvSpPr>
          <p:nvPr>
            <p:ph idx="1"/>
          </p:nvPr>
        </p:nvSpPr>
        <p:spPr/>
        <p:txBody>
          <a:bodyPr/>
          <a:lstStyle/>
          <a:p>
            <a:r>
              <a:rPr lang="en-US" dirty="0"/>
              <a:t>To create an object we need to use:</a:t>
            </a:r>
          </a:p>
          <a:p>
            <a:r>
              <a:rPr lang="en-US" dirty="0"/>
              <a:t>Obj=</a:t>
            </a:r>
            <a:r>
              <a:rPr lang="en-US" dirty="0" err="1"/>
              <a:t>ClassName</a:t>
            </a:r>
            <a:r>
              <a:rPr lang="en-US" dirty="0"/>
              <a:t>()</a:t>
            </a:r>
          </a:p>
          <a:p>
            <a:r>
              <a:rPr lang="en-US" dirty="0"/>
              <a:t>Ex:- a=Student()</a:t>
            </a:r>
          </a:p>
        </p:txBody>
      </p:sp>
    </p:spTree>
    <p:extLst>
      <p:ext uri="{BB962C8B-B14F-4D97-AF65-F5344CB8AC3E}">
        <p14:creationId xmlns:p14="http://schemas.microsoft.com/office/powerpoint/2010/main" val="2723203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8B19-D31F-4AD3-AB2C-838E7287948D}"/>
              </a:ext>
            </a:extLst>
          </p:cNvPr>
          <p:cNvSpPr>
            <a:spLocks noGrp="1"/>
          </p:cNvSpPr>
          <p:nvPr>
            <p:ph type="title"/>
          </p:nvPr>
        </p:nvSpPr>
        <p:spPr/>
        <p:txBody>
          <a:bodyPr/>
          <a:lstStyle/>
          <a:p>
            <a:r>
              <a:rPr lang="en-US" dirty="0"/>
              <a:t>constructor</a:t>
            </a:r>
          </a:p>
        </p:txBody>
      </p:sp>
      <p:sp>
        <p:nvSpPr>
          <p:cNvPr id="3" name="Content Placeholder 2">
            <a:extLst>
              <a:ext uri="{FF2B5EF4-FFF2-40B4-BE49-F238E27FC236}">
                <a16:creationId xmlns:a16="http://schemas.microsoft.com/office/drawing/2014/main" id="{DE98FE10-4774-4A6C-AA0D-5B1AB749FBA7}"/>
              </a:ext>
            </a:extLst>
          </p:cNvPr>
          <p:cNvSpPr>
            <a:spLocks noGrp="1"/>
          </p:cNvSpPr>
          <p:nvPr>
            <p:ph idx="1"/>
          </p:nvPr>
        </p:nvSpPr>
        <p:spPr/>
        <p:txBody>
          <a:bodyPr/>
          <a:lstStyle/>
          <a:p>
            <a:r>
              <a:rPr lang="en-US" dirty="0"/>
              <a:t>Python </a:t>
            </a:r>
            <a:r>
              <a:rPr lang="en-US" dirty="0" err="1"/>
              <a:t>constroctor</a:t>
            </a:r>
            <a:r>
              <a:rPr lang="en-US" dirty="0"/>
              <a:t> is the first method called when an object is called</a:t>
            </a:r>
          </a:p>
          <a:p>
            <a:r>
              <a:rPr lang="en-US" dirty="0"/>
              <a:t>We need to use __Init__ method to define a constructor</a:t>
            </a:r>
          </a:p>
          <a:p>
            <a:r>
              <a:rPr lang="en-US" dirty="0"/>
              <a:t>Ex:-</a:t>
            </a:r>
          </a:p>
          <a:p>
            <a:r>
              <a:rPr lang="en-US" dirty="0"/>
              <a:t>Class </a:t>
            </a:r>
            <a:r>
              <a:rPr lang="en-US" dirty="0" err="1"/>
              <a:t>testClass</a:t>
            </a:r>
            <a:r>
              <a:rPr lang="en-US" dirty="0"/>
              <a:t>:</a:t>
            </a:r>
          </a:p>
          <a:p>
            <a:pPr lvl="1"/>
            <a:r>
              <a:rPr lang="en-US" dirty="0"/>
              <a:t>__</a:t>
            </a:r>
            <a:r>
              <a:rPr lang="en-US" dirty="0" err="1"/>
              <a:t>init</a:t>
            </a:r>
            <a:r>
              <a:rPr lang="en-US" dirty="0"/>
              <a:t>__(self):</a:t>
            </a:r>
          </a:p>
          <a:p>
            <a:pPr lvl="2"/>
            <a:r>
              <a:rPr lang="en-US" dirty="0"/>
              <a:t>Print(‘this is constructor”)</a:t>
            </a:r>
          </a:p>
          <a:p>
            <a:r>
              <a:rPr lang="en-US" dirty="0"/>
              <a:t>We Have two types of constructor</a:t>
            </a:r>
          </a:p>
          <a:p>
            <a:pPr lvl="1"/>
            <a:r>
              <a:rPr lang="en-US" dirty="0"/>
              <a:t>Default constructor</a:t>
            </a:r>
          </a:p>
          <a:p>
            <a:pPr lvl="1"/>
            <a:r>
              <a:rPr lang="en-US" dirty="0"/>
              <a:t>Parameterized constructor</a:t>
            </a:r>
          </a:p>
          <a:p>
            <a:pPr lvl="2"/>
            <a:endParaRPr lang="en-US" dirty="0"/>
          </a:p>
          <a:p>
            <a:endParaRPr lang="en-US" dirty="0"/>
          </a:p>
        </p:txBody>
      </p:sp>
    </p:spTree>
    <p:extLst>
      <p:ext uri="{BB962C8B-B14F-4D97-AF65-F5344CB8AC3E}">
        <p14:creationId xmlns:p14="http://schemas.microsoft.com/office/powerpoint/2010/main" val="3096952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8FD7C-5CDB-4091-96C4-DD8FFAC61F2F}"/>
              </a:ext>
            </a:extLst>
          </p:cNvPr>
          <p:cNvSpPr>
            <a:spLocks noGrp="1"/>
          </p:cNvSpPr>
          <p:nvPr>
            <p:ph type="title"/>
          </p:nvPr>
        </p:nvSpPr>
        <p:spPr/>
        <p:txBody>
          <a:bodyPr/>
          <a:lstStyle/>
          <a:p>
            <a:r>
              <a:rPr lang="en-US" dirty="0"/>
              <a:t>Constructor variables</a:t>
            </a:r>
          </a:p>
        </p:txBody>
      </p:sp>
      <p:sp>
        <p:nvSpPr>
          <p:cNvPr id="3" name="Content Placeholder 2">
            <a:extLst>
              <a:ext uri="{FF2B5EF4-FFF2-40B4-BE49-F238E27FC236}">
                <a16:creationId xmlns:a16="http://schemas.microsoft.com/office/drawing/2014/main" id="{32B6BFEF-A9AD-4BEE-95E4-399C968AC233}"/>
              </a:ext>
            </a:extLst>
          </p:cNvPr>
          <p:cNvSpPr>
            <a:spLocks noGrp="1"/>
          </p:cNvSpPr>
          <p:nvPr>
            <p:ph idx="1"/>
          </p:nvPr>
        </p:nvSpPr>
        <p:spPr/>
        <p:txBody>
          <a:bodyPr/>
          <a:lstStyle/>
          <a:p>
            <a:r>
              <a:rPr lang="en-US" dirty="0"/>
              <a:t>Default constructor</a:t>
            </a:r>
          </a:p>
          <a:p>
            <a:pPr lvl="1"/>
            <a:r>
              <a:rPr lang="en-US" dirty="0"/>
              <a:t>Class </a:t>
            </a:r>
            <a:r>
              <a:rPr lang="en-US" dirty="0" err="1"/>
              <a:t>testClass</a:t>
            </a:r>
            <a:r>
              <a:rPr lang="en-US" dirty="0"/>
              <a:t>:</a:t>
            </a:r>
          </a:p>
          <a:p>
            <a:pPr lvl="2"/>
            <a:r>
              <a:rPr lang="en-US" dirty="0"/>
              <a:t>__</a:t>
            </a:r>
            <a:r>
              <a:rPr lang="en-US" dirty="0" err="1"/>
              <a:t>init</a:t>
            </a:r>
            <a:r>
              <a:rPr lang="en-US" dirty="0"/>
              <a:t>__(self):</a:t>
            </a:r>
          </a:p>
          <a:p>
            <a:pPr lvl="3"/>
            <a:r>
              <a:rPr lang="en-US" dirty="0" err="1"/>
              <a:t>Self.test</a:t>
            </a:r>
            <a:r>
              <a:rPr lang="en-US" dirty="0"/>
              <a:t>=“this is </a:t>
            </a:r>
            <a:r>
              <a:rPr lang="en-US" dirty="0" err="1"/>
              <a:t>Istance</a:t>
            </a:r>
            <a:r>
              <a:rPr lang="en-US" dirty="0"/>
              <a:t> variable”</a:t>
            </a:r>
          </a:p>
          <a:p>
            <a:pPr lvl="2"/>
            <a:endParaRPr lang="en-US" dirty="0"/>
          </a:p>
          <a:p>
            <a:r>
              <a:rPr lang="en-US" dirty="0"/>
              <a:t>Parameterized constructor</a:t>
            </a:r>
          </a:p>
          <a:p>
            <a:pPr lvl="1"/>
            <a:r>
              <a:rPr lang="en-US" dirty="0"/>
              <a:t>Class </a:t>
            </a:r>
            <a:r>
              <a:rPr lang="en-US" dirty="0" err="1"/>
              <a:t>testClass</a:t>
            </a:r>
            <a:r>
              <a:rPr lang="en-US" dirty="0"/>
              <a:t>:</a:t>
            </a:r>
          </a:p>
          <a:p>
            <a:pPr lvl="2"/>
            <a:r>
              <a:rPr lang="en-US" dirty="0"/>
              <a:t>__</a:t>
            </a:r>
            <a:r>
              <a:rPr lang="en-US" dirty="0" err="1"/>
              <a:t>init</a:t>
            </a:r>
            <a:r>
              <a:rPr lang="en-US" dirty="0"/>
              <a:t>__(self,v1):</a:t>
            </a:r>
          </a:p>
          <a:p>
            <a:pPr lvl="3"/>
            <a:r>
              <a:rPr lang="en-US" dirty="0"/>
              <a:t>Self.test.v1</a:t>
            </a:r>
          </a:p>
          <a:p>
            <a:endParaRPr lang="en-US" dirty="0"/>
          </a:p>
        </p:txBody>
      </p:sp>
    </p:spTree>
    <p:extLst>
      <p:ext uri="{BB962C8B-B14F-4D97-AF65-F5344CB8AC3E}">
        <p14:creationId xmlns:p14="http://schemas.microsoft.com/office/powerpoint/2010/main" val="2105714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94EF-F58F-479F-B45B-4913CE8FD0E5}"/>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836B7817-EE67-413B-8179-C8DBF6A2E3EF}"/>
              </a:ext>
            </a:extLst>
          </p:cNvPr>
          <p:cNvSpPr>
            <a:spLocks noGrp="1"/>
          </p:cNvSpPr>
          <p:nvPr>
            <p:ph idx="1"/>
          </p:nvPr>
        </p:nvSpPr>
        <p:spPr/>
        <p:txBody>
          <a:bodyPr/>
          <a:lstStyle/>
          <a:p>
            <a:r>
              <a:rPr lang="en-US" dirty="0"/>
              <a:t>What is python</a:t>
            </a:r>
          </a:p>
          <a:p>
            <a:r>
              <a:rPr lang="en-US" dirty="0">
                <a:solidFill>
                  <a:srgbClr val="FF0000"/>
                </a:solidFill>
              </a:rPr>
              <a:t>Installations of Python</a:t>
            </a:r>
          </a:p>
          <a:p>
            <a:r>
              <a:rPr lang="en-US" dirty="0"/>
              <a:t>Python shell</a:t>
            </a:r>
          </a:p>
          <a:p>
            <a:r>
              <a:rPr lang="en-US" dirty="0"/>
              <a:t>Variables and datatypes</a:t>
            </a:r>
          </a:p>
          <a:p>
            <a:r>
              <a:rPr lang="en-US" dirty="0"/>
              <a:t>Strings, Lists, Tuples</a:t>
            </a:r>
          </a:p>
          <a:p>
            <a:r>
              <a:rPr lang="en-US" dirty="0"/>
              <a:t>Python Libraries ,pip</a:t>
            </a:r>
          </a:p>
          <a:p>
            <a:r>
              <a:rPr lang="en-US" dirty="0"/>
              <a:t>Python Db Connection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92746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54CA-AC90-4584-A9B3-3040DFD55AD4}"/>
              </a:ext>
            </a:extLst>
          </p:cNvPr>
          <p:cNvSpPr>
            <a:spLocks noGrp="1"/>
          </p:cNvSpPr>
          <p:nvPr>
            <p:ph type="title"/>
          </p:nvPr>
        </p:nvSpPr>
        <p:spPr/>
        <p:txBody>
          <a:bodyPr/>
          <a:lstStyle/>
          <a:p>
            <a:r>
              <a:rPr lang="en-US" dirty="0"/>
              <a:t>Self keyword</a:t>
            </a:r>
          </a:p>
        </p:txBody>
      </p:sp>
      <p:sp>
        <p:nvSpPr>
          <p:cNvPr id="3" name="Content Placeholder 2">
            <a:extLst>
              <a:ext uri="{FF2B5EF4-FFF2-40B4-BE49-F238E27FC236}">
                <a16:creationId xmlns:a16="http://schemas.microsoft.com/office/drawing/2014/main" id="{23586322-11FC-417A-8819-ADC54B3469EA}"/>
              </a:ext>
            </a:extLst>
          </p:cNvPr>
          <p:cNvSpPr>
            <a:spLocks noGrp="1"/>
          </p:cNvSpPr>
          <p:nvPr>
            <p:ph idx="1"/>
          </p:nvPr>
        </p:nvSpPr>
        <p:spPr/>
        <p:txBody>
          <a:bodyPr/>
          <a:lstStyle/>
          <a:p>
            <a:r>
              <a:rPr lang="en-US" dirty="0"/>
              <a:t>Self keyword is used to refer current object </a:t>
            </a:r>
          </a:p>
          <a:p>
            <a:r>
              <a:rPr lang="en-US" dirty="0"/>
              <a:t>We can create variable with self keyword</a:t>
            </a:r>
          </a:p>
          <a:p>
            <a:r>
              <a:rPr lang="en-US" dirty="0"/>
              <a:t>Ex:-</a:t>
            </a:r>
          </a:p>
          <a:p>
            <a:pPr lvl="1"/>
            <a:r>
              <a:rPr lang="en-US" dirty="0"/>
              <a:t>Class </a:t>
            </a:r>
            <a:r>
              <a:rPr lang="en-US" dirty="0" err="1"/>
              <a:t>TestClass</a:t>
            </a:r>
            <a:r>
              <a:rPr lang="en-US" dirty="0"/>
              <a:t>:</a:t>
            </a:r>
          </a:p>
          <a:p>
            <a:pPr lvl="2"/>
            <a:r>
              <a:rPr lang="en-US" dirty="0"/>
              <a:t>Def __</a:t>
            </a:r>
            <a:r>
              <a:rPr lang="en-US" dirty="0" err="1"/>
              <a:t>init</a:t>
            </a:r>
            <a:r>
              <a:rPr lang="en-US" dirty="0"/>
              <a:t>__(self):</a:t>
            </a:r>
          </a:p>
          <a:p>
            <a:pPr lvl="3"/>
            <a:r>
              <a:rPr lang="en-US" dirty="0" err="1"/>
              <a:t>self.a</a:t>
            </a:r>
            <a:r>
              <a:rPr lang="en-US" dirty="0"/>
              <a:t>=100</a:t>
            </a:r>
          </a:p>
          <a:p>
            <a:pPr marL="1371600" lvl="3" indent="0">
              <a:buNone/>
            </a:pPr>
            <a:endParaRPr lang="en-US" dirty="0"/>
          </a:p>
        </p:txBody>
      </p:sp>
    </p:spTree>
    <p:extLst>
      <p:ext uri="{BB962C8B-B14F-4D97-AF65-F5344CB8AC3E}">
        <p14:creationId xmlns:p14="http://schemas.microsoft.com/office/powerpoint/2010/main" val="996799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0484-0A51-4AF1-81D0-C032F0AE1B5E}"/>
              </a:ext>
            </a:extLst>
          </p:cNvPr>
          <p:cNvSpPr>
            <a:spLocks noGrp="1"/>
          </p:cNvSpPr>
          <p:nvPr>
            <p:ph type="title"/>
          </p:nvPr>
        </p:nvSpPr>
        <p:spPr/>
        <p:txBody>
          <a:bodyPr/>
          <a:lstStyle/>
          <a:p>
            <a:r>
              <a:rPr lang="en-US" dirty="0"/>
              <a:t>Methods In class</a:t>
            </a:r>
          </a:p>
        </p:txBody>
      </p:sp>
      <p:sp>
        <p:nvSpPr>
          <p:cNvPr id="3" name="Content Placeholder 2">
            <a:extLst>
              <a:ext uri="{FF2B5EF4-FFF2-40B4-BE49-F238E27FC236}">
                <a16:creationId xmlns:a16="http://schemas.microsoft.com/office/drawing/2014/main" id="{8914C184-BBE5-4E5C-B2F8-4889BDC87CC1}"/>
              </a:ext>
            </a:extLst>
          </p:cNvPr>
          <p:cNvSpPr>
            <a:spLocks noGrp="1"/>
          </p:cNvSpPr>
          <p:nvPr>
            <p:ph idx="1"/>
          </p:nvPr>
        </p:nvSpPr>
        <p:spPr/>
        <p:txBody>
          <a:bodyPr/>
          <a:lstStyle/>
          <a:p>
            <a:r>
              <a:rPr lang="en-US" dirty="0"/>
              <a:t>Class Test:</a:t>
            </a:r>
          </a:p>
          <a:p>
            <a:pPr lvl="1"/>
            <a:r>
              <a:rPr lang="en-US" dirty="0"/>
              <a:t>_</a:t>
            </a:r>
            <a:r>
              <a:rPr lang="en-US" dirty="0" err="1"/>
              <a:t>init</a:t>
            </a:r>
            <a:r>
              <a:rPr lang="en-US" dirty="0"/>
              <a:t>(</a:t>
            </a:r>
            <a:r>
              <a:rPr lang="en-US" dirty="0" err="1"/>
              <a:t>self,testv</a:t>
            </a:r>
            <a:r>
              <a:rPr lang="en-US" dirty="0"/>
              <a:t>):</a:t>
            </a:r>
          </a:p>
          <a:p>
            <a:pPr lvl="2"/>
            <a:r>
              <a:rPr lang="en-US" dirty="0"/>
              <a:t>Self.v1=</a:t>
            </a:r>
            <a:r>
              <a:rPr lang="en-US" dirty="0" err="1"/>
              <a:t>testv</a:t>
            </a:r>
            <a:endParaRPr lang="en-US" dirty="0"/>
          </a:p>
          <a:p>
            <a:pPr lvl="1"/>
            <a:r>
              <a:rPr lang="en-US" dirty="0"/>
              <a:t>Def Showv1(self):</a:t>
            </a:r>
          </a:p>
          <a:p>
            <a:pPr lvl="2"/>
            <a:r>
              <a:rPr lang="en-US" dirty="0" err="1"/>
              <a:t>Println</a:t>
            </a:r>
            <a:r>
              <a:rPr lang="en-US" dirty="0"/>
              <a:t>(self.v1)</a:t>
            </a:r>
          </a:p>
        </p:txBody>
      </p:sp>
    </p:spTree>
    <p:extLst>
      <p:ext uri="{BB962C8B-B14F-4D97-AF65-F5344CB8AC3E}">
        <p14:creationId xmlns:p14="http://schemas.microsoft.com/office/powerpoint/2010/main" val="3238627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0703-D913-498D-AADA-9A651F571ECC}"/>
              </a:ext>
            </a:extLst>
          </p:cNvPr>
          <p:cNvSpPr>
            <a:spLocks noGrp="1"/>
          </p:cNvSpPr>
          <p:nvPr>
            <p:ph type="title"/>
          </p:nvPr>
        </p:nvSpPr>
        <p:spPr/>
        <p:txBody>
          <a:bodyPr/>
          <a:lstStyle/>
          <a:p>
            <a:r>
              <a:rPr lang="en-US" b="0" i="0" dirty="0">
                <a:effectLst/>
                <a:latin typeface="Arial" panose="020B0604020202020204" pitchFamily="34" charset="0"/>
              </a:rPr>
              <a:t>Inheritance</a:t>
            </a:r>
            <a:br>
              <a:rPr lang="en-US" b="0" i="0" dirty="0">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D1C03496-D6C7-460D-9DA0-33A4A467F672}"/>
              </a:ext>
            </a:extLst>
          </p:cNvPr>
          <p:cNvSpPr>
            <a:spLocks noGrp="1"/>
          </p:cNvSpPr>
          <p:nvPr>
            <p:ph idx="1"/>
          </p:nvPr>
        </p:nvSpPr>
        <p:spPr/>
        <p:txBody>
          <a:bodyPr/>
          <a:lstStyle/>
          <a:p>
            <a:r>
              <a:rPr lang="en-US" b="0" i="0" dirty="0">
                <a:solidFill>
                  <a:srgbClr val="000000"/>
                </a:solidFill>
                <a:effectLst/>
                <a:latin typeface="Arial" panose="020B0604020202020204" pitchFamily="34" charset="0"/>
              </a:rPr>
              <a:t>One of the major advantages of Object Oriented Programming is re-use. Inheritance is one of the mechanisms to achieve the same. Inheritance allows programmer to create a general or a base class first and then later extend it to more specialized class. It allows programmer to write better code.</a:t>
            </a:r>
          </a:p>
          <a:p>
            <a:r>
              <a:rPr lang="en-US" dirty="0"/>
              <a:t>Types of </a:t>
            </a:r>
            <a:r>
              <a:rPr lang="en-US" b="0" i="0" dirty="0">
                <a:effectLst/>
                <a:latin typeface="Arial" panose="020B0604020202020204" pitchFamily="34" charset="0"/>
              </a:rPr>
              <a:t>Inheritance</a:t>
            </a:r>
          </a:p>
          <a:p>
            <a:pPr lvl="1"/>
            <a:r>
              <a:rPr lang="en-US" dirty="0"/>
              <a:t>Single Inheritance</a:t>
            </a:r>
          </a:p>
          <a:p>
            <a:pPr lvl="1"/>
            <a:r>
              <a:rPr lang="en-US" dirty="0"/>
              <a:t>Multiple level Inheritance</a:t>
            </a:r>
          </a:p>
          <a:p>
            <a:pPr lvl="1"/>
            <a:r>
              <a:rPr lang="en-US" dirty="0"/>
              <a:t>Hierarchal Inheritance</a:t>
            </a:r>
          </a:p>
          <a:p>
            <a:pPr lvl="1"/>
            <a:r>
              <a:rPr lang="en-US" dirty="0"/>
              <a:t>Multiple Inheritance</a:t>
            </a:r>
          </a:p>
        </p:txBody>
      </p:sp>
    </p:spTree>
    <p:extLst>
      <p:ext uri="{BB962C8B-B14F-4D97-AF65-F5344CB8AC3E}">
        <p14:creationId xmlns:p14="http://schemas.microsoft.com/office/powerpoint/2010/main" val="3435007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A6EF-C257-4156-8351-8EA88CA29067}"/>
              </a:ext>
            </a:extLst>
          </p:cNvPr>
          <p:cNvSpPr>
            <a:spLocks noGrp="1"/>
          </p:cNvSpPr>
          <p:nvPr>
            <p:ph type="title"/>
          </p:nvPr>
        </p:nvSpPr>
        <p:spPr/>
        <p:txBody>
          <a:bodyPr/>
          <a:lstStyle/>
          <a:p>
            <a:r>
              <a:rPr lang="en-US" dirty="0"/>
              <a:t>Single Inheritance</a:t>
            </a:r>
          </a:p>
        </p:txBody>
      </p:sp>
      <p:sp>
        <p:nvSpPr>
          <p:cNvPr id="3" name="Content Placeholder 2">
            <a:extLst>
              <a:ext uri="{FF2B5EF4-FFF2-40B4-BE49-F238E27FC236}">
                <a16:creationId xmlns:a16="http://schemas.microsoft.com/office/drawing/2014/main" id="{BA62C837-914C-484A-8019-4E31BACBFCF6}"/>
              </a:ext>
            </a:extLst>
          </p:cNvPr>
          <p:cNvSpPr>
            <a:spLocks noGrp="1"/>
          </p:cNvSpPr>
          <p:nvPr>
            <p:ph idx="1"/>
          </p:nvPr>
        </p:nvSpPr>
        <p:spPr/>
        <p:txBody>
          <a:bodyPr/>
          <a:lstStyle/>
          <a:p>
            <a:r>
              <a:rPr lang="en-US" dirty="0"/>
              <a:t>One Derived class derived  from one Base class</a:t>
            </a:r>
          </a:p>
        </p:txBody>
      </p:sp>
      <p:sp>
        <p:nvSpPr>
          <p:cNvPr id="4" name="Rectangle 3">
            <a:extLst>
              <a:ext uri="{FF2B5EF4-FFF2-40B4-BE49-F238E27FC236}">
                <a16:creationId xmlns:a16="http://schemas.microsoft.com/office/drawing/2014/main" id="{E63FC249-98BB-46B7-A3E4-B59347C2BFF8}"/>
              </a:ext>
            </a:extLst>
          </p:cNvPr>
          <p:cNvSpPr/>
          <p:nvPr/>
        </p:nvSpPr>
        <p:spPr>
          <a:xfrm>
            <a:off x="1981200" y="2765611"/>
            <a:ext cx="1649506" cy="421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Base</a:t>
            </a:r>
          </a:p>
        </p:txBody>
      </p:sp>
      <p:sp>
        <p:nvSpPr>
          <p:cNvPr id="5" name="Rectangle 4">
            <a:extLst>
              <a:ext uri="{FF2B5EF4-FFF2-40B4-BE49-F238E27FC236}">
                <a16:creationId xmlns:a16="http://schemas.microsoft.com/office/drawing/2014/main" id="{F900EB68-1C8E-4604-902C-F44E0F316D69}"/>
              </a:ext>
            </a:extLst>
          </p:cNvPr>
          <p:cNvSpPr/>
          <p:nvPr/>
        </p:nvSpPr>
        <p:spPr>
          <a:xfrm>
            <a:off x="1990165" y="3890304"/>
            <a:ext cx="1649506" cy="421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Derived</a:t>
            </a:r>
          </a:p>
        </p:txBody>
      </p:sp>
      <p:cxnSp>
        <p:nvCxnSpPr>
          <p:cNvPr id="9" name="Straight Arrow Connector 8">
            <a:extLst>
              <a:ext uri="{FF2B5EF4-FFF2-40B4-BE49-F238E27FC236}">
                <a16:creationId xmlns:a16="http://schemas.microsoft.com/office/drawing/2014/main" id="{F8055969-9DD1-461E-8DFB-C7CC7350882C}"/>
              </a:ext>
            </a:extLst>
          </p:cNvPr>
          <p:cNvCxnSpPr>
            <a:stCxn id="4" idx="2"/>
            <a:endCxn id="5" idx="0"/>
          </p:cNvCxnSpPr>
          <p:nvPr/>
        </p:nvCxnSpPr>
        <p:spPr>
          <a:xfrm>
            <a:off x="2805953" y="3186952"/>
            <a:ext cx="8965" cy="70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146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6530-1084-4FA8-A56A-8FB378A82D5C}"/>
              </a:ext>
            </a:extLst>
          </p:cNvPr>
          <p:cNvSpPr>
            <a:spLocks noGrp="1"/>
          </p:cNvSpPr>
          <p:nvPr>
            <p:ph type="title"/>
          </p:nvPr>
        </p:nvSpPr>
        <p:spPr/>
        <p:txBody>
          <a:bodyPr/>
          <a:lstStyle/>
          <a:p>
            <a:r>
              <a:rPr lang="en-US" dirty="0"/>
              <a:t>Multilevel </a:t>
            </a:r>
            <a:r>
              <a:rPr lang="en-US" b="0" i="0" dirty="0">
                <a:effectLst/>
                <a:latin typeface="Arial" panose="020B0604020202020204" pitchFamily="34" charset="0"/>
              </a:rPr>
              <a:t>Inheritance</a:t>
            </a:r>
            <a:br>
              <a:rPr lang="en-US" b="0" i="0" dirty="0">
                <a:effectLst/>
                <a:latin typeface="Arial" panose="020B0604020202020204" pitchFamily="34" charset="0"/>
              </a:rPr>
            </a:br>
            <a:endParaRPr lang="en-US" dirty="0"/>
          </a:p>
        </p:txBody>
      </p:sp>
      <p:sp>
        <p:nvSpPr>
          <p:cNvPr id="4" name="Rectangle 3">
            <a:extLst>
              <a:ext uri="{FF2B5EF4-FFF2-40B4-BE49-F238E27FC236}">
                <a16:creationId xmlns:a16="http://schemas.microsoft.com/office/drawing/2014/main" id="{9F0E03F4-CCB6-4EE0-BF73-E110F70288F7}"/>
              </a:ext>
            </a:extLst>
          </p:cNvPr>
          <p:cNvSpPr/>
          <p:nvPr/>
        </p:nvSpPr>
        <p:spPr>
          <a:xfrm>
            <a:off x="1981200" y="2765611"/>
            <a:ext cx="1649506" cy="421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Base</a:t>
            </a:r>
          </a:p>
        </p:txBody>
      </p:sp>
      <p:sp>
        <p:nvSpPr>
          <p:cNvPr id="5" name="Rectangle 4">
            <a:extLst>
              <a:ext uri="{FF2B5EF4-FFF2-40B4-BE49-F238E27FC236}">
                <a16:creationId xmlns:a16="http://schemas.microsoft.com/office/drawing/2014/main" id="{1D0DA1A1-1526-424E-B475-B869923FAD3C}"/>
              </a:ext>
            </a:extLst>
          </p:cNvPr>
          <p:cNvSpPr/>
          <p:nvPr/>
        </p:nvSpPr>
        <p:spPr>
          <a:xfrm>
            <a:off x="1990165" y="3890304"/>
            <a:ext cx="1649506" cy="421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Derived</a:t>
            </a:r>
          </a:p>
        </p:txBody>
      </p:sp>
      <p:cxnSp>
        <p:nvCxnSpPr>
          <p:cNvPr id="6" name="Straight Arrow Connector 5">
            <a:extLst>
              <a:ext uri="{FF2B5EF4-FFF2-40B4-BE49-F238E27FC236}">
                <a16:creationId xmlns:a16="http://schemas.microsoft.com/office/drawing/2014/main" id="{8D0D5F95-5D5D-4059-97D9-F61212F126CA}"/>
              </a:ext>
            </a:extLst>
          </p:cNvPr>
          <p:cNvCxnSpPr>
            <a:stCxn id="4" idx="2"/>
            <a:endCxn id="5" idx="0"/>
          </p:cNvCxnSpPr>
          <p:nvPr/>
        </p:nvCxnSpPr>
        <p:spPr>
          <a:xfrm>
            <a:off x="2805953" y="3186952"/>
            <a:ext cx="8965" cy="70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9DEE77A0-C143-4C94-A441-8228464A133B}"/>
              </a:ext>
            </a:extLst>
          </p:cNvPr>
          <p:cNvSpPr>
            <a:spLocks noGrp="1"/>
          </p:cNvSpPr>
          <p:nvPr>
            <p:ph idx="1"/>
          </p:nvPr>
        </p:nvSpPr>
        <p:spPr>
          <a:xfrm>
            <a:off x="1981200" y="5014997"/>
            <a:ext cx="1649506" cy="457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Derived</a:t>
            </a:r>
          </a:p>
        </p:txBody>
      </p:sp>
      <p:cxnSp>
        <p:nvCxnSpPr>
          <p:cNvPr id="10" name="Straight Arrow Connector 9">
            <a:extLst>
              <a:ext uri="{FF2B5EF4-FFF2-40B4-BE49-F238E27FC236}">
                <a16:creationId xmlns:a16="http://schemas.microsoft.com/office/drawing/2014/main" id="{59965C8D-451F-4058-BC69-4700253BB772}"/>
              </a:ext>
            </a:extLst>
          </p:cNvPr>
          <p:cNvCxnSpPr>
            <a:stCxn id="5" idx="2"/>
            <a:endCxn id="8" idx="0"/>
          </p:cNvCxnSpPr>
          <p:nvPr/>
        </p:nvCxnSpPr>
        <p:spPr>
          <a:xfrm flipH="1">
            <a:off x="2805953" y="4311645"/>
            <a:ext cx="8965" cy="70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83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A5417-5304-43E3-A406-F502AFC5619D}"/>
              </a:ext>
            </a:extLst>
          </p:cNvPr>
          <p:cNvSpPr>
            <a:spLocks noGrp="1"/>
          </p:cNvSpPr>
          <p:nvPr>
            <p:ph type="title"/>
          </p:nvPr>
        </p:nvSpPr>
        <p:spPr/>
        <p:txBody>
          <a:bodyPr/>
          <a:lstStyle/>
          <a:p>
            <a:r>
              <a:rPr lang="en-US" b="0" i="0" dirty="0">
                <a:solidFill>
                  <a:srgbClr val="030303"/>
                </a:solidFill>
                <a:effectLst/>
                <a:latin typeface="Roboto" panose="02000000000000000000" pitchFamily="2" charset="0"/>
              </a:rPr>
              <a:t>Hierarchical Inheritance</a:t>
            </a:r>
            <a:endParaRPr lang="en-US" dirty="0"/>
          </a:p>
        </p:txBody>
      </p:sp>
      <p:sp>
        <p:nvSpPr>
          <p:cNvPr id="3" name="Content Placeholder 2">
            <a:extLst>
              <a:ext uri="{FF2B5EF4-FFF2-40B4-BE49-F238E27FC236}">
                <a16:creationId xmlns:a16="http://schemas.microsoft.com/office/drawing/2014/main" id="{81EC1775-613E-4B45-AC3D-E1ECC4811C52}"/>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3A2EC32F-442C-41C9-9694-2E0AF6C9FF84}"/>
              </a:ext>
            </a:extLst>
          </p:cNvPr>
          <p:cNvSpPr/>
          <p:nvPr/>
        </p:nvSpPr>
        <p:spPr>
          <a:xfrm>
            <a:off x="3334871" y="2465294"/>
            <a:ext cx="1479176" cy="43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Base</a:t>
            </a:r>
          </a:p>
        </p:txBody>
      </p:sp>
      <p:sp>
        <p:nvSpPr>
          <p:cNvPr id="5" name="Rectangle 4">
            <a:extLst>
              <a:ext uri="{FF2B5EF4-FFF2-40B4-BE49-F238E27FC236}">
                <a16:creationId xmlns:a16="http://schemas.microsoft.com/office/drawing/2014/main" id="{EC8DBA5C-34E1-45AF-95B9-92ADD9EEB256}"/>
              </a:ext>
            </a:extLst>
          </p:cNvPr>
          <p:cNvSpPr/>
          <p:nvPr/>
        </p:nvSpPr>
        <p:spPr>
          <a:xfrm>
            <a:off x="1721224" y="3711388"/>
            <a:ext cx="1317811" cy="448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Derived A</a:t>
            </a:r>
          </a:p>
        </p:txBody>
      </p:sp>
      <p:sp>
        <p:nvSpPr>
          <p:cNvPr id="6" name="Rectangle 5">
            <a:extLst>
              <a:ext uri="{FF2B5EF4-FFF2-40B4-BE49-F238E27FC236}">
                <a16:creationId xmlns:a16="http://schemas.microsoft.com/office/drawing/2014/main" id="{6DAF02D4-7DD4-4575-85E0-49F183CC0E3A}"/>
              </a:ext>
            </a:extLst>
          </p:cNvPr>
          <p:cNvSpPr/>
          <p:nvPr/>
        </p:nvSpPr>
        <p:spPr>
          <a:xfrm>
            <a:off x="5226424" y="3711388"/>
            <a:ext cx="1425388" cy="448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Derived B</a:t>
            </a:r>
          </a:p>
        </p:txBody>
      </p:sp>
      <p:cxnSp>
        <p:nvCxnSpPr>
          <p:cNvPr id="8" name="Connector: Elbow 7">
            <a:extLst>
              <a:ext uri="{FF2B5EF4-FFF2-40B4-BE49-F238E27FC236}">
                <a16:creationId xmlns:a16="http://schemas.microsoft.com/office/drawing/2014/main" id="{F7469335-6A4B-4E48-8847-FD625E73D5FA}"/>
              </a:ext>
            </a:extLst>
          </p:cNvPr>
          <p:cNvCxnSpPr>
            <a:cxnSpLocks/>
          </p:cNvCxnSpPr>
          <p:nvPr/>
        </p:nvCxnSpPr>
        <p:spPr>
          <a:xfrm rot="10800000" flipV="1">
            <a:off x="2415988" y="2904563"/>
            <a:ext cx="1627094" cy="8068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BA3429AD-6A3A-4E72-A169-2FA1470BA8E9}"/>
              </a:ext>
            </a:extLst>
          </p:cNvPr>
          <p:cNvCxnSpPr>
            <a:cxnSpLocks/>
          </p:cNvCxnSpPr>
          <p:nvPr/>
        </p:nvCxnSpPr>
        <p:spPr>
          <a:xfrm>
            <a:off x="4338918" y="2904563"/>
            <a:ext cx="1757082" cy="905437"/>
          </a:xfrm>
          <a:prstGeom prst="bentConnector3">
            <a:avLst>
              <a:gd name="adj1" fmla="val 8265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71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E208D-E524-4505-A746-ED5D9995B8B1}"/>
              </a:ext>
            </a:extLst>
          </p:cNvPr>
          <p:cNvSpPr>
            <a:spLocks noGrp="1"/>
          </p:cNvSpPr>
          <p:nvPr>
            <p:ph type="title"/>
          </p:nvPr>
        </p:nvSpPr>
        <p:spPr/>
        <p:txBody>
          <a:bodyPr/>
          <a:lstStyle/>
          <a:p>
            <a:r>
              <a:rPr lang="en-US" dirty="0"/>
              <a:t>Multiple Inheritance</a:t>
            </a:r>
          </a:p>
        </p:txBody>
      </p:sp>
      <p:sp>
        <p:nvSpPr>
          <p:cNvPr id="3" name="Content Placeholder 2">
            <a:extLst>
              <a:ext uri="{FF2B5EF4-FFF2-40B4-BE49-F238E27FC236}">
                <a16:creationId xmlns:a16="http://schemas.microsoft.com/office/drawing/2014/main" id="{558907C5-0045-410D-A17E-1CB920B328CE}"/>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7FC505C5-2E8C-4CA7-857D-C4D905DFDB80}"/>
              </a:ext>
            </a:extLst>
          </p:cNvPr>
          <p:cNvSpPr/>
          <p:nvPr/>
        </p:nvSpPr>
        <p:spPr>
          <a:xfrm>
            <a:off x="2429435" y="2707341"/>
            <a:ext cx="1174377" cy="40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Base1</a:t>
            </a:r>
          </a:p>
        </p:txBody>
      </p:sp>
      <p:sp>
        <p:nvSpPr>
          <p:cNvPr id="5" name="Rectangle 4">
            <a:extLst>
              <a:ext uri="{FF2B5EF4-FFF2-40B4-BE49-F238E27FC236}">
                <a16:creationId xmlns:a16="http://schemas.microsoft.com/office/drawing/2014/main" id="{8ABA2D6D-A2E0-4163-A3FB-99A9B0A76213}"/>
              </a:ext>
            </a:extLst>
          </p:cNvPr>
          <p:cNvSpPr/>
          <p:nvPr/>
        </p:nvSpPr>
        <p:spPr>
          <a:xfrm>
            <a:off x="6096000" y="2698887"/>
            <a:ext cx="1174377" cy="40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Base2</a:t>
            </a:r>
          </a:p>
        </p:txBody>
      </p:sp>
      <p:cxnSp>
        <p:nvCxnSpPr>
          <p:cNvPr id="7" name="Straight Arrow Connector 6">
            <a:extLst>
              <a:ext uri="{FF2B5EF4-FFF2-40B4-BE49-F238E27FC236}">
                <a16:creationId xmlns:a16="http://schemas.microsoft.com/office/drawing/2014/main" id="{EE84D81B-7DF8-400E-ADB5-673EF143F56F}"/>
              </a:ext>
            </a:extLst>
          </p:cNvPr>
          <p:cNvCxnSpPr>
            <a:cxnSpLocks/>
            <a:stCxn id="4" idx="2"/>
          </p:cNvCxnSpPr>
          <p:nvPr/>
        </p:nvCxnSpPr>
        <p:spPr>
          <a:xfrm>
            <a:off x="3016624" y="3110753"/>
            <a:ext cx="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D9CB38-B778-47AE-9D37-03958CB0B0C1}"/>
              </a:ext>
            </a:extLst>
          </p:cNvPr>
          <p:cNvCxnSpPr/>
          <p:nvPr/>
        </p:nvCxnSpPr>
        <p:spPr>
          <a:xfrm>
            <a:off x="3012141" y="4159624"/>
            <a:ext cx="1192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197273-D74B-4931-8EB0-EBA9DB7852DB}"/>
              </a:ext>
            </a:extLst>
          </p:cNvPr>
          <p:cNvCxnSpPr/>
          <p:nvPr/>
        </p:nvCxnSpPr>
        <p:spPr>
          <a:xfrm>
            <a:off x="4222376" y="4177553"/>
            <a:ext cx="0" cy="47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96C829-61D6-41AC-BB71-D5F9B78D5E9C}"/>
              </a:ext>
            </a:extLst>
          </p:cNvPr>
          <p:cNvCxnSpPr/>
          <p:nvPr/>
        </p:nvCxnSpPr>
        <p:spPr>
          <a:xfrm>
            <a:off x="6423218" y="3102298"/>
            <a:ext cx="0" cy="990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B2E51E-67F0-4E5F-9C31-209B5DBBD732}"/>
              </a:ext>
            </a:extLst>
          </p:cNvPr>
          <p:cNvCxnSpPr>
            <a:cxnSpLocks/>
          </p:cNvCxnSpPr>
          <p:nvPr/>
        </p:nvCxnSpPr>
        <p:spPr>
          <a:xfrm flipH="1">
            <a:off x="5298141" y="4092520"/>
            <a:ext cx="1125077" cy="8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88FDB5-8C8F-4CB1-9455-81D75AAABE23}"/>
              </a:ext>
            </a:extLst>
          </p:cNvPr>
          <p:cNvCxnSpPr>
            <a:cxnSpLocks/>
          </p:cNvCxnSpPr>
          <p:nvPr/>
        </p:nvCxnSpPr>
        <p:spPr>
          <a:xfrm>
            <a:off x="5298141" y="4100975"/>
            <a:ext cx="0" cy="55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3F811EE-D4D9-42E2-81AE-1C3ACFBDB41A}"/>
              </a:ext>
            </a:extLst>
          </p:cNvPr>
          <p:cNvSpPr/>
          <p:nvPr/>
        </p:nvSpPr>
        <p:spPr>
          <a:xfrm>
            <a:off x="3747247" y="4652682"/>
            <a:ext cx="2106705" cy="349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Derived Class</a:t>
            </a:r>
          </a:p>
        </p:txBody>
      </p:sp>
    </p:spTree>
    <p:extLst>
      <p:ext uri="{BB962C8B-B14F-4D97-AF65-F5344CB8AC3E}">
        <p14:creationId xmlns:p14="http://schemas.microsoft.com/office/powerpoint/2010/main" val="824004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780E3-BE52-4002-B089-002F75A96151}"/>
              </a:ext>
            </a:extLst>
          </p:cNvPr>
          <p:cNvSpPr>
            <a:spLocks noGrp="1"/>
          </p:cNvSpPr>
          <p:nvPr>
            <p:ph type="title"/>
          </p:nvPr>
        </p:nvSpPr>
        <p:spPr/>
        <p:txBody>
          <a:bodyPr/>
          <a:lstStyle/>
          <a:p>
            <a:r>
              <a:rPr lang="en-US" dirty="0"/>
              <a:t>Abstraction</a:t>
            </a:r>
          </a:p>
        </p:txBody>
      </p:sp>
      <p:sp>
        <p:nvSpPr>
          <p:cNvPr id="3" name="Content Placeholder 2">
            <a:extLst>
              <a:ext uri="{FF2B5EF4-FFF2-40B4-BE49-F238E27FC236}">
                <a16:creationId xmlns:a16="http://schemas.microsoft.com/office/drawing/2014/main" id="{F668F3C4-F173-459F-8B7D-D2609975DB09}"/>
              </a:ext>
            </a:extLst>
          </p:cNvPr>
          <p:cNvSpPr>
            <a:spLocks noGrp="1"/>
          </p:cNvSpPr>
          <p:nvPr>
            <p:ph idx="1"/>
          </p:nvPr>
        </p:nvSpPr>
        <p:spPr/>
        <p:txBody>
          <a:bodyPr/>
          <a:lstStyle/>
          <a:p>
            <a:r>
              <a:rPr lang="en-US" dirty="0"/>
              <a:t>Abstraction is used to hide the internal functionality of the function from the users. The users only interact with the basic implementation of the function, but inner working is hidden. User is familiar with that "what function does" but they don't know "how it does.“</a:t>
            </a:r>
          </a:p>
          <a:p>
            <a:endParaRPr lang="en-US" dirty="0"/>
          </a:p>
        </p:txBody>
      </p:sp>
    </p:spTree>
    <p:extLst>
      <p:ext uri="{BB962C8B-B14F-4D97-AF65-F5344CB8AC3E}">
        <p14:creationId xmlns:p14="http://schemas.microsoft.com/office/powerpoint/2010/main" val="165904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2E36-0381-4049-82BE-4F5BC0A9B227}"/>
              </a:ext>
            </a:extLst>
          </p:cNvPr>
          <p:cNvSpPr>
            <a:spLocks noGrp="1"/>
          </p:cNvSpPr>
          <p:nvPr>
            <p:ph type="title"/>
          </p:nvPr>
        </p:nvSpPr>
        <p:spPr/>
        <p:txBody>
          <a:bodyPr/>
          <a:lstStyle/>
          <a:p>
            <a:r>
              <a:rPr lang="en-US" dirty="0"/>
              <a:t>Abstract Class</a:t>
            </a:r>
          </a:p>
        </p:txBody>
      </p:sp>
      <p:sp>
        <p:nvSpPr>
          <p:cNvPr id="3" name="Content Placeholder 2">
            <a:extLst>
              <a:ext uri="{FF2B5EF4-FFF2-40B4-BE49-F238E27FC236}">
                <a16:creationId xmlns:a16="http://schemas.microsoft.com/office/drawing/2014/main" id="{8B29A70C-E63E-464A-8A79-42DE56133852}"/>
              </a:ext>
            </a:extLst>
          </p:cNvPr>
          <p:cNvSpPr>
            <a:spLocks noGrp="1"/>
          </p:cNvSpPr>
          <p:nvPr>
            <p:ph idx="1"/>
          </p:nvPr>
        </p:nvSpPr>
        <p:spPr/>
        <p:txBody>
          <a:bodyPr/>
          <a:lstStyle/>
          <a:p>
            <a:r>
              <a:rPr lang="en-US" dirty="0"/>
              <a:t> @abstractmethod</a:t>
            </a:r>
          </a:p>
          <a:p>
            <a:r>
              <a:rPr lang="en-US" dirty="0"/>
              <a:t>    def </a:t>
            </a:r>
            <a:r>
              <a:rPr lang="en-US" dirty="0" err="1"/>
              <a:t>testAbstract</a:t>
            </a:r>
            <a:r>
              <a:rPr lang="en-US" dirty="0"/>
              <a:t>(self):</a:t>
            </a:r>
          </a:p>
          <a:p>
            <a:r>
              <a:rPr lang="en-US" dirty="0"/>
              <a:t>        None</a:t>
            </a:r>
          </a:p>
          <a:p>
            <a:r>
              <a:rPr lang="en-US" dirty="0"/>
              <a:t>Class should also extend ABC</a:t>
            </a:r>
          </a:p>
          <a:p>
            <a:r>
              <a:rPr lang="en-US" dirty="0"/>
              <a:t>We can have multiple Abstract methods in a abstract Class</a:t>
            </a:r>
          </a:p>
          <a:p>
            <a:r>
              <a:rPr lang="en-US" dirty="0"/>
              <a:t>We need to override all abstract methods to use code in abstract class</a:t>
            </a:r>
          </a:p>
          <a:p>
            <a:endParaRPr lang="en-US" dirty="0"/>
          </a:p>
          <a:p>
            <a:endParaRPr lang="en-US" dirty="0"/>
          </a:p>
        </p:txBody>
      </p:sp>
    </p:spTree>
    <p:extLst>
      <p:ext uri="{BB962C8B-B14F-4D97-AF65-F5344CB8AC3E}">
        <p14:creationId xmlns:p14="http://schemas.microsoft.com/office/powerpoint/2010/main" val="3547602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3A18-F07D-49C6-8893-5F39BB0871A9}"/>
              </a:ext>
            </a:extLst>
          </p:cNvPr>
          <p:cNvSpPr>
            <a:spLocks noGrp="1"/>
          </p:cNvSpPr>
          <p:nvPr>
            <p:ph type="title"/>
          </p:nvPr>
        </p:nvSpPr>
        <p:spPr/>
        <p:txBody>
          <a:bodyPr/>
          <a:lstStyle/>
          <a:p>
            <a:r>
              <a:rPr lang="en-US" dirty="0"/>
              <a:t>Data encapsulation</a:t>
            </a:r>
          </a:p>
        </p:txBody>
      </p:sp>
      <p:sp>
        <p:nvSpPr>
          <p:cNvPr id="3" name="Content Placeholder 2">
            <a:extLst>
              <a:ext uri="{FF2B5EF4-FFF2-40B4-BE49-F238E27FC236}">
                <a16:creationId xmlns:a16="http://schemas.microsoft.com/office/drawing/2014/main" id="{B09454C7-9A25-4F63-9F60-2E9896E54482}"/>
              </a:ext>
            </a:extLst>
          </p:cNvPr>
          <p:cNvSpPr>
            <a:spLocks noGrp="1"/>
          </p:cNvSpPr>
          <p:nvPr>
            <p:ph idx="1"/>
          </p:nvPr>
        </p:nvSpPr>
        <p:spPr/>
        <p:txBody>
          <a:bodyPr/>
          <a:lstStyle/>
          <a:p>
            <a:r>
              <a:rPr lang="en-US" dirty="0"/>
              <a:t>__ is used to restrict the </a:t>
            </a:r>
            <a:r>
              <a:rPr lang="en-US" dirty="0" err="1"/>
              <a:t>accesss</a:t>
            </a:r>
            <a:r>
              <a:rPr lang="en-US" dirty="0"/>
              <a:t> this is called private variables or method </a:t>
            </a:r>
          </a:p>
          <a:p>
            <a:r>
              <a:rPr lang="en-US" dirty="0"/>
              <a:t>Ex: __name=“test”</a:t>
            </a:r>
          </a:p>
          <a:p>
            <a:r>
              <a:rPr lang="en-US" dirty="0"/>
              <a:t>Ex:- def __</a:t>
            </a:r>
            <a:r>
              <a:rPr lang="en-US" dirty="0" err="1"/>
              <a:t>add_two</a:t>
            </a:r>
            <a:r>
              <a:rPr lang="en-US" dirty="0"/>
              <a:t>(</a:t>
            </a:r>
            <a:r>
              <a:rPr lang="en-US" dirty="0" err="1"/>
              <a:t>a,b</a:t>
            </a:r>
            <a:r>
              <a:rPr lang="en-US" dirty="0"/>
              <a:t>)</a:t>
            </a:r>
          </a:p>
        </p:txBody>
      </p:sp>
    </p:spTree>
    <p:extLst>
      <p:ext uri="{BB962C8B-B14F-4D97-AF65-F5344CB8AC3E}">
        <p14:creationId xmlns:p14="http://schemas.microsoft.com/office/powerpoint/2010/main" val="3930520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8E22-8BBE-4439-B18E-50A2C48F045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CAAD537-FA72-40CF-B743-B5A8F648E4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Tree>
    <p:extLst>
      <p:ext uri="{BB962C8B-B14F-4D97-AF65-F5344CB8AC3E}">
        <p14:creationId xmlns:p14="http://schemas.microsoft.com/office/powerpoint/2010/main" val="73017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19B8A-5431-4434-8B6A-BFBF6C38CBBA}"/>
              </a:ext>
            </a:extLst>
          </p:cNvPr>
          <p:cNvSpPr>
            <a:spLocks noGrp="1"/>
          </p:cNvSpPr>
          <p:nvPr>
            <p:ph idx="1"/>
          </p:nvPr>
        </p:nvSpPr>
        <p:spPr>
          <a:xfrm>
            <a:off x="677334" y="1201271"/>
            <a:ext cx="8596668" cy="4840091"/>
          </a:xfrm>
        </p:spPr>
        <p:txBody>
          <a:bodyPr/>
          <a:lstStyle/>
          <a:p>
            <a:r>
              <a:rPr lang="en-US" b="1" dirty="0"/>
              <a:t>College management</a:t>
            </a:r>
          </a:p>
          <a:p>
            <a:r>
              <a:rPr lang="en-US" dirty="0"/>
              <a:t>Add students</a:t>
            </a:r>
          </a:p>
          <a:p>
            <a:r>
              <a:rPr lang="en-US" dirty="0"/>
              <a:t>Add teachers</a:t>
            </a:r>
          </a:p>
          <a:p>
            <a:r>
              <a:rPr lang="en-US" dirty="0"/>
              <a:t>Add teacher attendance</a:t>
            </a:r>
          </a:p>
          <a:p>
            <a:r>
              <a:rPr lang="en-US" dirty="0"/>
              <a:t>Add student attendance</a:t>
            </a:r>
          </a:p>
          <a:p>
            <a:r>
              <a:rPr lang="en-US" dirty="0"/>
              <a:t>Issue books</a:t>
            </a:r>
          </a:p>
          <a:p>
            <a:r>
              <a:rPr lang="en-US" dirty="0"/>
              <a:t>Return books</a:t>
            </a:r>
          </a:p>
          <a:p>
            <a:r>
              <a:rPr lang="en-US" dirty="0"/>
              <a:t>Generate hall ticket</a:t>
            </a:r>
          </a:p>
          <a:p>
            <a:r>
              <a:rPr lang="en-US" dirty="0"/>
              <a:t>Generate </a:t>
            </a:r>
            <a:r>
              <a:rPr lang="en-US" dirty="0" err="1"/>
              <a:t>tc</a:t>
            </a:r>
            <a:endParaRPr lang="en-US" dirty="0"/>
          </a:p>
          <a:p>
            <a:endParaRPr lang="en-US" dirty="0"/>
          </a:p>
        </p:txBody>
      </p:sp>
    </p:spTree>
    <p:extLst>
      <p:ext uri="{BB962C8B-B14F-4D97-AF65-F5344CB8AC3E}">
        <p14:creationId xmlns:p14="http://schemas.microsoft.com/office/powerpoint/2010/main" val="1831187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540B-5900-3B1A-1350-E02FC817C317}"/>
              </a:ext>
            </a:extLst>
          </p:cNvPr>
          <p:cNvSpPr>
            <a:spLocks noGrp="1"/>
          </p:cNvSpPr>
          <p:nvPr>
            <p:ph type="title"/>
          </p:nvPr>
        </p:nvSpPr>
        <p:spPr/>
        <p:txBody>
          <a:bodyPr/>
          <a:lstStyle/>
          <a:p>
            <a:r>
              <a:rPr lang="en-US" dirty="0"/>
              <a:t>Course contents</a:t>
            </a:r>
          </a:p>
        </p:txBody>
      </p:sp>
      <p:sp>
        <p:nvSpPr>
          <p:cNvPr id="3" name="Content Placeholder 2">
            <a:extLst>
              <a:ext uri="{FF2B5EF4-FFF2-40B4-BE49-F238E27FC236}">
                <a16:creationId xmlns:a16="http://schemas.microsoft.com/office/drawing/2014/main" id="{CA2A8165-52BF-E3F1-9F08-15551250626B}"/>
              </a:ext>
            </a:extLst>
          </p:cNvPr>
          <p:cNvSpPr>
            <a:spLocks noGrp="1"/>
          </p:cNvSpPr>
          <p:nvPr>
            <p:ph idx="1"/>
          </p:nvPr>
        </p:nvSpPr>
        <p:spPr/>
        <p:txBody>
          <a:bodyPr/>
          <a:lstStyle/>
          <a:p>
            <a:r>
              <a:rPr lang="en-US" dirty="0"/>
              <a:t>What is RDBMS</a:t>
            </a:r>
          </a:p>
          <a:p>
            <a:r>
              <a:rPr lang="en-US" dirty="0"/>
              <a:t>Installation of Oracle</a:t>
            </a:r>
          </a:p>
          <a:p>
            <a:r>
              <a:rPr lang="en-US" dirty="0"/>
              <a:t>ADDING a user</a:t>
            </a:r>
          </a:p>
          <a:p>
            <a:r>
              <a:rPr lang="en-US" dirty="0"/>
              <a:t>Different types of Commands</a:t>
            </a:r>
            <a:br>
              <a:rPr lang="en-US" dirty="0"/>
            </a:br>
            <a:r>
              <a:rPr lang="en-US" dirty="0"/>
              <a:t>DDL</a:t>
            </a:r>
            <a:br>
              <a:rPr lang="en-US" dirty="0"/>
            </a:br>
            <a:r>
              <a:rPr lang="en-US" dirty="0"/>
              <a:t>DML</a:t>
            </a:r>
            <a:br>
              <a:rPr lang="en-US" dirty="0"/>
            </a:br>
            <a:r>
              <a:rPr lang="en-US" dirty="0"/>
              <a:t>DQL</a:t>
            </a:r>
          </a:p>
          <a:p>
            <a:endParaRPr lang="en-US" dirty="0"/>
          </a:p>
          <a:p>
            <a:endParaRPr lang="en-US" dirty="0"/>
          </a:p>
          <a:p>
            <a:endParaRPr lang="en-US" dirty="0"/>
          </a:p>
        </p:txBody>
      </p:sp>
    </p:spTree>
    <p:extLst>
      <p:ext uri="{BB962C8B-B14F-4D97-AF65-F5344CB8AC3E}">
        <p14:creationId xmlns:p14="http://schemas.microsoft.com/office/powerpoint/2010/main" val="537458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3B6F-C8A6-C38D-EB3E-AD8D72335343}"/>
              </a:ext>
            </a:extLst>
          </p:cNvPr>
          <p:cNvSpPr>
            <a:spLocks noGrp="1"/>
          </p:cNvSpPr>
          <p:nvPr>
            <p:ph type="title"/>
          </p:nvPr>
        </p:nvSpPr>
        <p:spPr/>
        <p:txBody>
          <a:bodyPr/>
          <a:lstStyle/>
          <a:p>
            <a:r>
              <a:rPr lang="en-US" dirty="0"/>
              <a:t>RDBMS</a:t>
            </a:r>
          </a:p>
        </p:txBody>
      </p:sp>
      <p:sp>
        <p:nvSpPr>
          <p:cNvPr id="3" name="Content Placeholder 2">
            <a:extLst>
              <a:ext uri="{FF2B5EF4-FFF2-40B4-BE49-F238E27FC236}">
                <a16:creationId xmlns:a16="http://schemas.microsoft.com/office/drawing/2014/main" id="{FC744EDA-C83B-B335-DA86-7EB3D0551243}"/>
              </a:ext>
            </a:extLst>
          </p:cNvPr>
          <p:cNvSpPr>
            <a:spLocks noGrp="1"/>
          </p:cNvSpPr>
          <p:nvPr>
            <p:ph idx="1"/>
          </p:nvPr>
        </p:nvSpPr>
        <p:spPr/>
        <p:txBody>
          <a:bodyPr/>
          <a:lstStyle/>
          <a:p>
            <a:r>
              <a:rPr lang="en-US" dirty="0" err="1"/>
              <a:t>Rdbms</a:t>
            </a:r>
            <a:r>
              <a:rPr lang="en-US" dirty="0"/>
              <a:t>:-sands for relational database management system</a:t>
            </a:r>
          </a:p>
          <a:p>
            <a:r>
              <a:rPr lang="en-US" dirty="0"/>
              <a:t>Here we store data in tables and we can have relations between tables </a:t>
            </a:r>
          </a:p>
          <a:p>
            <a:r>
              <a:rPr lang="en-US" dirty="0"/>
              <a:t>Database</a:t>
            </a:r>
          </a:p>
          <a:p>
            <a:r>
              <a:rPr lang="en-US" dirty="0" err="1"/>
              <a:t>Dbms</a:t>
            </a:r>
            <a:endParaRPr lang="en-US" dirty="0"/>
          </a:p>
          <a:p>
            <a:r>
              <a:rPr lang="en-US" dirty="0"/>
              <a:t>Different types of DBMS</a:t>
            </a:r>
            <a:br>
              <a:rPr lang="en-US" dirty="0"/>
            </a:br>
            <a:r>
              <a:rPr lang="en-US" dirty="0"/>
              <a:t>ORACLE</a:t>
            </a:r>
            <a:br>
              <a:rPr lang="en-US" dirty="0"/>
            </a:br>
            <a:r>
              <a:rPr lang="en-US" dirty="0"/>
              <a:t>MYSQL</a:t>
            </a:r>
            <a:br>
              <a:rPr lang="en-US" dirty="0"/>
            </a:br>
            <a:r>
              <a:rPr lang="en-US" dirty="0"/>
              <a:t>POSTGRES</a:t>
            </a:r>
            <a:br>
              <a:rPr lang="en-US" dirty="0"/>
            </a:br>
            <a:r>
              <a:rPr lang="en-US" dirty="0"/>
              <a:t>DB2</a:t>
            </a:r>
            <a:br>
              <a:rPr lang="en-US" dirty="0"/>
            </a:br>
            <a:r>
              <a:rPr lang="en-US" dirty="0" err="1"/>
              <a:t>Sql</a:t>
            </a:r>
            <a:r>
              <a:rPr lang="en-US" dirty="0"/>
              <a:t> server</a:t>
            </a:r>
            <a:br>
              <a:rPr lang="en-US" dirty="0"/>
            </a:br>
            <a:r>
              <a:rPr lang="en-US" dirty="0"/>
              <a:t>etc.</a:t>
            </a:r>
          </a:p>
        </p:txBody>
      </p:sp>
    </p:spTree>
    <p:extLst>
      <p:ext uri="{BB962C8B-B14F-4D97-AF65-F5344CB8AC3E}">
        <p14:creationId xmlns:p14="http://schemas.microsoft.com/office/powerpoint/2010/main" val="2960810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C939B-015C-85A2-CC9A-68FF14960015}"/>
              </a:ext>
            </a:extLst>
          </p:cNvPr>
          <p:cNvSpPr>
            <a:spLocks noGrp="1"/>
          </p:cNvSpPr>
          <p:nvPr>
            <p:ph type="title"/>
          </p:nvPr>
        </p:nvSpPr>
        <p:spPr/>
        <p:txBody>
          <a:bodyPr/>
          <a:lstStyle/>
          <a:p>
            <a:r>
              <a:rPr lang="en-US" dirty="0"/>
              <a:t>Installation of oracle</a:t>
            </a:r>
          </a:p>
        </p:txBody>
      </p:sp>
      <p:sp>
        <p:nvSpPr>
          <p:cNvPr id="3" name="Content Placeholder 2">
            <a:extLst>
              <a:ext uri="{FF2B5EF4-FFF2-40B4-BE49-F238E27FC236}">
                <a16:creationId xmlns:a16="http://schemas.microsoft.com/office/drawing/2014/main" id="{F1A5FC24-B098-043A-DF87-A1AFF69DFADD}"/>
              </a:ext>
            </a:extLst>
          </p:cNvPr>
          <p:cNvSpPr>
            <a:spLocks noGrp="1"/>
          </p:cNvSpPr>
          <p:nvPr>
            <p:ph idx="1"/>
          </p:nvPr>
        </p:nvSpPr>
        <p:spPr/>
        <p:txBody>
          <a:bodyPr/>
          <a:lstStyle/>
          <a:p>
            <a:r>
              <a:rPr lang="en-US" dirty="0"/>
              <a:t>Download Oracle from oracle website</a:t>
            </a:r>
          </a:p>
          <a:p>
            <a:r>
              <a:rPr lang="en-US" dirty="0">
                <a:hlinkClick r:id="rId2"/>
              </a:rPr>
              <a:t>Oracle Database Express Edition (XE) Downloads</a:t>
            </a:r>
            <a:endParaRPr lang="en-US" dirty="0"/>
          </a:p>
          <a:p>
            <a:r>
              <a:rPr lang="en-US" dirty="0"/>
              <a:t>Extract zip file </a:t>
            </a:r>
          </a:p>
          <a:p>
            <a:r>
              <a:rPr lang="en-US" dirty="0"/>
              <a:t>Open setup.exe</a:t>
            </a:r>
          </a:p>
          <a:p>
            <a:endParaRPr lang="en-US" dirty="0"/>
          </a:p>
        </p:txBody>
      </p:sp>
    </p:spTree>
    <p:extLst>
      <p:ext uri="{BB962C8B-B14F-4D97-AF65-F5344CB8AC3E}">
        <p14:creationId xmlns:p14="http://schemas.microsoft.com/office/powerpoint/2010/main" val="3483969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5D1B-78FF-F8CB-02CE-059AB3D7F10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D185C23-9311-6385-9C67-3CEC2FF01F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58215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5E51-30B8-D804-B2AE-E5F12F6E326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736B87-CBCB-AD04-3EC6-8C258919C8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27091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44E0-D3EA-B070-2ED6-33FCAE2DC45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083D5C-10F1-09E2-8D7E-58CAD59F30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Tree>
    <p:extLst>
      <p:ext uri="{BB962C8B-B14F-4D97-AF65-F5344CB8AC3E}">
        <p14:creationId xmlns:p14="http://schemas.microsoft.com/office/powerpoint/2010/main" val="2305676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7259-FBDD-475F-003E-CF5857E7BB6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1A3671F-5CA4-578E-2BA0-AEC1E2B6D8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0" y="0"/>
            <a:ext cx="12191999" cy="6858000"/>
          </a:xfrm>
        </p:spPr>
      </p:pic>
    </p:spTree>
    <p:extLst>
      <p:ext uri="{BB962C8B-B14F-4D97-AF65-F5344CB8AC3E}">
        <p14:creationId xmlns:p14="http://schemas.microsoft.com/office/powerpoint/2010/main" val="2184459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B694-8691-40DA-7160-1898716379D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D524D8-D35C-E612-CEF7-30DC17FB56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080438" cy="6795247"/>
          </a:xfrm>
        </p:spPr>
      </p:pic>
    </p:spTree>
    <p:extLst>
      <p:ext uri="{BB962C8B-B14F-4D97-AF65-F5344CB8AC3E}">
        <p14:creationId xmlns:p14="http://schemas.microsoft.com/office/powerpoint/2010/main" val="960721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3BD2-57EA-9841-C8A0-48051A438B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6679D9F-F8BA-7DD7-E14A-15662449C9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22" y="80682"/>
            <a:ext cx="12140777" cy="6829188"/>
          </a:xfrm>
        </p:spPr>
      </p:pic>
    </p:spTree>
    <p:extLst>
      <p:ext uri="{BB962C8B-B14F-4D97-AF65-F5344CB8AC3E}">
        <p14:creationId xmlns:p14="http://schemas.microsoft.com/office/powerpoint/2010/main" val="238089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FE4041-F492-4124-B22F-2F7200F41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97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2D2A-7EA8-4C93-B66B-DC0546B3D1C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E54FBAC-8DAB-6DFF-EA82-65CA9D2863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2752"/>
            <a:ext cx="12192000" cy="6858001"/>
          </a:xfrm>
        </p:spPr>
      </p:pic>
    </p:spTree>
    <p:extLst>
      <p:ext uri="{BB962C8B-B14F-4D97-AF65-F5344CB8AC3E}">
        <p14:creationId xmlns:p14="http://schemas.microsoft.com/office/powerpoint/2010/main" val="3833518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96AEC-99F7-99CA-DBB4-466B7718A37F}"/>
              </a:ext>
            </a:extLst>
          </p:cNvPr>
          <p:cNvSpPr>
            <a:spLocks noGrp="1"/>
          </p:cNvSpPr>
          <p:nvPr>
            <p:ph type="title"/>
          </p:nvPr>
        </p:nvSpPr>
        <p:spPr/>
        <p:txBody>
          <a:bodyPr/>
          <a:lstStyle/>
          <a:p>
            <a:r>
              <a:rPr lang="en-US" dirty="0"/>
              <a:t>How to connect Oracle</a:t>
            </a:r>
          </a:p>
        </p:txBody>
      </p:sp>
      <p:sp>
        <p:nvSpPr>
          <p:cNvPr id="3" name="Content Placeholder 2">
            <a:extLst>
              <a:ext uri="{FF2B5EF4-FFF2-40B4-BE49-F238E27FC236}">
                <a16:creationId xmlns:a16="http://schemas.microsoft.com/office/drawing/2014/main" id="{F6C4DDE0-D4E0-B383-93D8-72841D9E8835}"/>
              </a:ext>
            </a:extLst>
          </p:cNvPr>
          <p:cNvSpPr>
            <a:spLocks noGrp="1"/>
          </p:cNvSpPr>
          <p:nvPr>
            <p:ph idx="1"/>
          </p:nvPr>
        </p:nvSpPr>
        <p:spPr/>
        <p:txBody>
          <a:bodyPr/>
          <a:lstStyle/>
          <a:p>
            <a:r>
              <a:rPr lang="en-US" dirty="0"/>
              <a:t>Open command prompt</a:t>
            </a:r>
          </a:p>
          <a:p>
            <a:r>
              <a:rPr lang="en-US" dirty="0"/>
              <a:t>Type </a:t>
            </a:r>
            <a:r>
              <a:rPr lang="en-US" dirty="0" err="1"/>
              <a:t>sqlplus</a:t>
            </a:r>
            <a:r>
              <a:rPr lang="en-US" dirty="0"/>
              <a:t> username/password</a:t>
            </a:r>
          </a:p>
          <a:p>
            <a:endParaRPr lang="en-US" dirty="0"/>
          </a:p>
          <a:p>
            <a:r>
              <a:rPr lang="en-US" dirty="0"/>
              <a:t>Ex:-</a:t>
            </a:r>
          </a:p>
          <a:p>
            <a:r>
              <a:rPr lang="en-US" dirty="0" err="1"/>
              <a:t>Sqlplus</a:t>
            </a:r>
            <a:r>
              <a:rPr lang="en-US" dirty="0"/>
              <a:t> admin/password</a:t>
            </a:r>
          </a:p>
          <a:p>
            <a:endParaRPr lang="en-US" dirty="0"/>
          </a:p>
        </p:txBody>
      </p:sp>
    </p:spTree>
    <p:extLst>
      <p:ext uri="{BB962C8B-B14F-4D97-AF65-F5344CB8AC3E}">
        <p14:creationId xmlns:p14="http://schemas.microsoft.com/office/powerpoint/2010/main" val="3038638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2F6B-2B29-81CD-4353-8A895E676021}"/>
              </a:ext>
            </a:extLst>
          </p:cNvPr>
          <p:cNvSpPr>
            <a:spLocks noGrp="1"/>
          </p:cNvSpPr>
          <p:nvPr>
            <p:ph type="title"/>
          </p:nvPr>
        </p:nvSpPr>
        <p:spPr/>
        <p:txBody>
          <a:bodyPr/>
          <a:lstStyle/>
          <a:p>
            <a:r>
              <a:rPr lang="en-US" dirty="0"/>
              <a:t>DBA access and create user </a:t>
            </a:r>
          </a:p>
        </p:txBody>
      </p:sp>
      <p:sp>
        <p:nvSpPr>
          <p:cNvPr id="3" name="Content Placeholder 2">
            <a:extLst>
              <a:ext uri="{FF2B5EF4-FFF2-40B4-BE49-F238E27FC236}">
                <a16:creationId xmlns:a16="http://schemas.microsoft.com/office/drawing/2014/main" id="{1D07A444-7ECD-D4C4-44D5-897A2F4AC410}"/>
              </a:ext>
            </a:extLst>
          </p:cNvPr>
          <p:cNvSpPr>
            <a:spLocks noGrp="1"/>
          </p:cNvSpPr>
          <p:nvPr>
            <p:ph idx="1"/>
          </p:nvPr>
        </p:nvSpPr>
        <p:spPr/>
        <p:txBody>
          <a:bodyPr/>
          <a:lstStyle/>
          <a:p>
            <a:r>
              <a:rPr lang="en-US" dirty="0" err="1"/>
              <a:t>Sqlplus</a:t>
            </a:r>
            <a:r>
              <a:rPr lang="en-US" dirty="0"/>
              <a:t> sys as SYSDBA</a:t>
            </a:r>
          </a:p>
          <a:p>
            <a:r>
              <a:rPr lang="en-US" dirty="0"/>
              <a:t>Enter password</a:t>
            </a:r>
          </a:p>
          <a:p>
            <a:r>
              <a:rPr lang="en-US" dirty="0"/>
              <a:t>To create user use </a:t>
            </a:r>
          </a:p>
          <a:p>
            <a:r>
              <a:rPr lang="en-US" dirty="0"/>
              <a:t>create user admin identified by password;</a:t>
            </a:r>
          </a:p>
          <a:p>
            <a:r>
              <a:rPr lang="en-US" dirty="0"/>
              <a:t>To grant permissions</a:t>
            </a:r>
          </a:p>
          <a:p>
            <a:r>
              <a:rPr lang="en-US" dirty="0"/>
              <a:t> grant all privileges to admin;</a:t>
            </a:r>
          </a:p>
          <a:p>
            <a:r>
              <a:rPr lang="en-US" dirty="0"/>
              <a:t>Change user </a:t>
            </a:r>
            <a:br>
              <a:rPr lang="en-US" dirty="0"/>
            </a:br>
            <a:r>
              <a:rPr lang="en-US" dirty="0"/>
              <a:t> conn admin/Shashi123</a:t>
            </a:r>
          </a:p>
          <a:p>
            <a:endParaRPr lang="en-US" dirty="0"/>
          </a:p>
        </p:txBody>
      </p:sp>
    </p:spTree>
    <p:extLst>
      <p:ext uri="{BB962C8B-B14F-4D97-AF65-F5344CB8AC3E}">
        <p14:creationId xmlns:p14="http://schemas.microsoft.com/office/powerpoint/2010/main" val="13390489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18E4E-8C83-FF22-B4C6-3656E7E49A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4BA05D5-49A2-7D88-B450-F9A8F0143B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339" y="-89647"/>
            <a:ext cx="12107661" cy="7467098"/>
          </a:xfrm>
        </p:spPr>
      </p:pic>
    </p:spTree>
    <p:extLst>
      <p:ext uri="{BB962C8B-B14F-4D97-AF65-F5344CB8AC3E}">
        <p14:creationId xmlns:p14="http://schemas.microsoft.com/office/powerpoint/2010/main" val="3303294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F207-04FD-62CB-0BBB-B09A03AEB749}"/>
              </a:ext>
            </a:extLst>
          </p:cNvPr>
          <p:cNvSpPr>
            <a:spLocks noGrp="1"/>
          </p:cNvSpPr>
          <p:nvPr>
            <p:ph type="title"/>
          </p:nvPr>
        </p:nvSpPr>
        <p:spPr/>
        <p:txBody>
          <a:bodyPr/>
          <a:lstStyle/>
          <a:p>
            <a:r>
              <a:rPr lang="en-US" dirty="0" err="1"/>
              <a:t>Sql</a:t>
            </a:r>
            <a:r>
              <a:rPr lang="en-US" dirty="0"/>
              <a:t> commands and its types</a:t>
            </a:r>
          </a:p>
        </p:txBody>
      </p:sp>
      <p:sp>
        <p:nvSpPr>
          <p:cNvPr id="3" name="Content Placeholder 2">
            <a:extLst>
              <a:ext uri="{FF2B5EF4-FFF2-40B4-BE49-F238E27FC236}">
                <a16:creationId xmlns:a16="http://schemas.microsoft.com/office/drawing/2014/main" id="{1D246DCC-AE0B-DEE6-15C1-457E263C5BDB}"/>
              </a:ext>
            </a:extLst>
          </p:cNvPr>
          <p:cNvSpPr>
            <a:spLocks noGrp="1"/>
          </p:cNvSpPr>
          <p:nvPr>
            <p:ph idx="1"/>
          </p:nvPr>
        </p:nvSpPr>
        <p:spPr/>
        <p:txBody>
          <a:bodyPr/>
          <a:lstStyle/>
          <a:p>
            <a:r>
              <a:rPr lang="en-US" dirty="0" err="1"/>
              <a:t>Sql</a:t>
            </a:r>
            <a:r>
              <a:rPr lang="en-US" dirty="0"/>
              <a:t> commands are following types:-</a:t>
            </a:r>
            <a:br>
              <a:rPr lang="en-US" dirty="0"/>
            </a:br>
            <a:endParaRPr lang="en-US" dirty="0"/>
          </a:p>
          <a:p>
            <a:r>
              <a:rPr lang="en-US" dirty="0"/>
              <a:t>DDL commands</a:t>
            </a:r>
          </a:p>
          <a:p>
            <a:r>
              <a:rPr lang="en-US" dirty="0"/>
              <a:t>DML commands</a:t>
            </a:r>
          </a:p>
          <a:p>
            <a:r>
              <a:rPr lang="en-US" dirty="0"/>
              <a:t>DQL command</a:t>
            </a:r>
          </a:p>
          <a:p>
            <a:r>
              <a:rPr lang="en-US" dirty="0"/>
              <a:t>TCL commands</a:t>
            </a:r>
          </a:p>
          <a:p>
            <a:r>
              <a:rPr lang="en-US" i="0" dirty="0">
                <a:solidFill>
                  <a:srgbClr val="222222"/>
                </a:solidFill>
                <a:effectLst/>
                <a:latin typeface="Source Sans Pro" panose="020B0503030403020204" pitchFamily="34" charset="0"/>
              </a:rPr>
              <a:t>DCL commands</a:t>
            </a:r>
          </a:p>
        </p:txBody>
      </p:sp>
    </p:spTree>
    <p:extLst>
      <p:ext uri="{BB962C8B-B14F-4D97-AF65-F5344CB8AC3E}">
        <p14:creationId xmlns:p14="http://schemas.microsoft.com/office/powerpoint/2010/main" val="18878927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D834-F075-2EF8-6182-DAE87C937DC1}"/>
              </a:ext>
            </a:extLst>
          </p:cNvPr>
          <p:cNvSpPr>
            <a:spLocks noGrp="1"/>
          </p:cNvSpPr>
          <p:nvPr>
            <p:ph type="title"/>
          </p:nvPr>
        </p:nvSpPr>
        <p:spPr/>
        <p:txBody>
          <a:bodyPr/>
          <a:lstStyle/>
          <a:p>
            <a:r>
              <a:rPr lang="en-US" dirty="0"/>
              <a:t>DDL Commands</a:t>
            </a:r>
          </a:p>
        </p:txBody>
      </p:sp>
      <p:sp>
        <p:nvSpPr>
          <p:cNvPr id="3" name="Content Placeholder 2">
            <a:extLst>
              <a:ext uri="{FF2B5EF4-FFF2-40B4-BE49-F238E27FC236}">
                <a16:creationId xmlns:a16="http://schemas.microsoft.com/office/drawing/2014/main" id="{085A7846-C4A2-F530-F473-02A0090AB447}"/>
              </a:ext>
            </a:extLst>
          </p:cNvPr>
          <p:cNvSpPr>
            <a:spLocks noGrp="1"/>
          </p:cNvSpPr>
          <p:nvPr>
            <p:ph idx="1"/>
          </p:nvPr>
        </p:nvSpPr>
        <p:spPr/>
        <p:txBody>
          <a:bodyPr>
            <a:normAutofit/>
          </a:bodyPr>
          <a:lstStyle/>
          <a:p>
            <a:r>
              <a:rPr lang="en-US" dirty="0"/>
              <a:t>DDL stands for Data definition commands</a:t>
            </a:r>
          </a:p>
          <a:p>
            <a:r>
              <a:rPr lang="en-US" b="0" i="0" dirty="0">
                <a:solidFill>
                  <a:srgbClr val="222222"/>
                </a:solidFill>
                <a:effectLst/>
                <a:latin typeface="Source Sans Pro" panose="020B0503030403020204" pitchFamily="34" charset="0"/>
              </a:rPr>
              <a:t>Data Definition Language helps you to define the database structure or schema. </a:t>
            </a:r>
          </a:p>
          <a:p>
            <a:r>
              <a:rPr lang="en-US" b="1" i="0" dirty="0">
                <a:solidFill>
                  <a:srgbClr val="222222"/>
                </a:solidFill>
                <a:effectLst/>
                <a:latin typeface="Source Sans Pro" panose="020B0503030403020204" pitchFamily="34" charset="0"/>
              </a:rPr>
              <a:t>CREATE</a:t>
            </a:r>
          </a:p>
          <a:p>
            <a:r>
              <a:rPr lang="en-US" dirty="0">
                <a:solidFill>
                  <a:srgbClr val="222222"/>
                </a:solidFill>
                <a:latin typeface="Source Sans Pro" panose="020B0503030403020204" pitchFamily="34" charset="0"/>
              </a:rPr>
              <a:t>Ex:- create table &lt;</a:t>
            </a:r>
            <a:r>
              <a:rPr lang="en-US" dirty="0" err="1">
                <a:solidFill>
                  <a:srgbClr val="222222"/>
                </a:solidFill>
                <a:latin typeface="Source Sans Pro" panose="020B0503030403020204" pitchFamily="34" charset="0"/>
              </a:rPr>
              <a:t>table_name</a:t>
            </a:r>
            <a:r>
              <a:rPr lang="en-US" dirty="0">
                <a:solidFill>
                  <a:srgbClr val="222222"/>
                </a:solidFill>
                <a:latin typeface="Source Sans Pro" panose="020B0503030403020204" pitchFamily="34" charset="0"/>
              </a:rPr>
              <a:t>&gt;(</a:t>
            </a:r>
            <a:r>
              <a:rPr lang="en-US" dirty="0" err="1">
                <a:solidFill>
                  <a:srgbClr val="222222"/>
                </a:solidFill>
                <a:latin typeface="Source Sans Pro" panose="020B0503030403020204" pitchFamily="34" charset="0"/>
              </a:rPr>
              <a:t>column_name</a:t>
            </a:r>
            <a:r>
              <a:rPr lang="en-US" dirty="0">
                <a:solidFill>
                  <a:srgbClr val="222222"/>
                </a:solidFill>
                <a:latin typeface="Source Sans Pro" panose="020B0503030403020204" pitchFamily="34" charset="0"/>
              </a:rPr>
              <a:t> types,…);</a:t>
            </a:r>
          </a:p>
          <a:p>
            <a:r>
              <a:rPr lang="en-US" b="1" i="0" dirty="0">
                <a:solidFill>
                  <a:srgbClr val="222222"/>
                </a:solidFill>
                <a:effectLst/>
                <a:latin typeface="Source Sans Pro" panose="020B0503030403020204" pitchFamily="34" charset="0"/>
              </a:rPr>
              <a:t>DROP</a:t>
            </a:r>
            <a:br>
              <a:rPr lang="en-US" b="1" i="0" dirty="0">
                <a:solidFill>
                  <a:srgbClr val="222222"/>
                </a:solidFill>
                <a:effectLst/>
                <a:latin typeface="Source Sans Pro" panose="020B0503030403020204" pitchFamily="34" charset="0"/>
              </a:rPr>
            </a:br>
            <a:r>
              <a:rPr lang="en-US" i="0" dirty="0" err="1">
                <a:solidFill>
                  <a:srgbClr val="222222"/>
                </a:solidFill>
                <a:effectLst/>
                <a:latin typeface="Source Sans Pro" panose="020B0503030403020204" pitchFamily="34" charset="0"/>
              </a:rPr>
              <a:t>drop</a:t>
            </a:r>
            <a:r>
              <a:rPr lang="en-US" i="0" dirty="0">
                <a:solidFill>
                  <a:srgbClr val="222222"/>
                </a:solidFill>
                <a:effectLst/>
                <a:latin typeface="Source Sans Pro" panose="020B0503030403020204" pitchFamily="34" charset="0"/>
              </a:rPr>
              <a:t> table &lt;</a:t>
            </a:r>
            <a:r>
              <a:rPr lang="en-US" i="0" dirty="0" err="1">
                <a:solidFill>
                  <a:srgbClr val="222222"/>
                </a:solidFill>
                <a:effectLst/>
                <a:latin typeface="Source Sans Pro" panose="020B0503030403020204" pitchFamily="34" charset="0"/>
              </a:rPr>
              <a:t>table_name</a:t>
            </a:r>
            <a:r>
              <a:rPr lang="en-US" i="0" dirty="0">
                <a:solidFill>
                  <a:srgbClr val="222222"/>
                </a:solidFill>
                <a:effectLst/>
                <a:latin typeface="Source Sans Pro" panose="020B0503030403020204" pitchFamily="34" charset="0"/>
              </a:rPr>
              <a:t>&gt;</a:t>
            </a:r>
          </a:p>
          <a:p>
            <a:r>
              <a:rPr lang="en-US" b="1" i="0" dirty="0">
                <a:solidFill>
                  <a:srgbClr val="222222"/>
                </a:solidFill>
                <a:effectLst/>
                <a:latin typeface="Source Sans Pro" panose="020B0503030403020204" pitchFamily="34" charset="0"/>
              </a:rPr>
              <a:t>ALTER</a:t>
            </a:r>
            <a:br>
              <a:rPr lang="en-US" b="1" dirty="0">
                <a:solidFill>
                  <a:srgbClr val="222222"/>
                </a:solidFill>
                <a:latin typeface="Source Sans Pro" panose="020B0503030403020204" pitchFamily="34" charset="0"/>
              </a:rPr>
            </a:br>
            <a:r>
              <a:rPr lang="en-US" dirty="0" err="1">
                <a:solidFill>
                  <a:srgbClr val="222222"/>
                </a:solidFill>
                <a:latin typeface="Source Sans Pro" panose="020B0503030403020204" pitchFamily="34" charset="0"/>
              </a:rPr>
              <a:t>Alter</a:t>
            </a:r>
            <a:r>
              <a:rPr lang="en-US" dirty="0">
                <a:solidFill>
                  <a:srgbClr val="222222"/>
                </a:solidFill>
                <a:latin typeface="Source Sans Pro" panose="020B0503030403020204" pitchFamily="34" charset="0"/>
              </a:rPr>
              <a:t> table &lt;TABLE_NAME&gt; COLUMN_NAME TYPE</a:t>
            </a:r>
            <a:br>
              <a:rPr lang="en-US" b="1" dirty="0">
                <a:solidFill>
                  <a:srgbClr val="222222"/>
                </a:solidFill>
                <a:latin typeface="Source Sans Pro" panose="020B0503030403020204" pitchFamily="34" charset="0"/>
              </a:rPr>
            </a:br>
            <a:r>
              <a:rPr lang="en-US" dirty="0">
                <a:solidFill>
                  <a:srgbClr val="222222"/>
                </a:solidFill>
                <a:latin typeface="Source Sans Pro" panose="020B0503030403020204" pitchFamily="34" charset="0"/>
              </a:rPr>
              <a:t>Alter table &lt;</a:t>
            </a:r>
            <a:r>
              <a:rPr lang="en-US" dirty="0" err="1">
                <a:solidFill>
                  <a:srgbClr val="222222"/>
                </a:solidFill>
                <a:latin typeface="Source Sans Pro" panose="020B0503030403020204" pitchFamily="34" charset="0"/>
              </a:rPr>
              <a:t>table_name</a:t>
            </a:r>
            <a:r>
              <a:rPr lang="en-US" dirty="0">
                <a:solidFill>
                  <a:srgbClr val="222222"/>
                </a:solidFill>
                <a:latin typeface="Source Sans Pro" panose="020B0503030403020204" pitchFamily="34" charset="0"/>
              </a:rPr>
              <a:t>&gt; modify column type</a:t>
            </a:r>
          </a:p>
          <a:p>
            <a:r>
              <a:rPr lang="en-US" b="1" i="0" dirty="0">
                <a:solidFill>
                  <a:srgbClr val="222222"/>
                </a:solidFill>
                <a:effectLst/>
                <a:latin typeface="Source Sans Pro" panose="020B0503030403020204" pitchFamily="34" charset="0"/>
              </a:rPr>
              <a:t>TRUNCATE</a:t>
            </a:r>
            <a:br>
              <a:rPr lang="en-US" b="1" dirty="0">
                <a:solidFill>
                  <a:srgbClr val="222222"/>
                </a:solidFill>
                <a:latin typeface="Source Sans Pro" panose="020B0503030403020204" pitchFamily="34" charset="0"/>
              </a:rPr>
            </a:br>
            <a:r>
              <a:rPr lang="en-US" dirty="0" err="1">
                <a:solidFill>
                  <a:srgbClr val="222222"/>
                </a:solidFill>
                <a:latin typeface="Source Sans Pro" panose="020B0503030403020204" pitchFamily="34" charset="0"/>
              </a:rPr>
              <a:t>truncate</a:t>
            </a:r>
            <a:r>
              <a:rPr lang="en-US" dirty="0">
                <a:solidFill>
                  <a:srgbClr val="222222"/>
                </a:solidFill>
                <a:latin typeface="Source Sans Pro" panose="020B0503030403020204" pitchFamily="34" charset="0"/>
              </a:rPr>
              <a:t> table &lt;</a:t>
            </a:r>
            <a:r>
              <a:rPr lang="en-US" dirty="0" err="1">
                <a:solidFill>
                  <a:srgbClr val="222222"/>
                </a:solidFill>
                <a:latin typeface="Source Sans Pro" panose="020B0503030403020204" pitchFamily="34" charset="0"/>
              </a:rPr>
              <a:t>table_name</a:t>
            </a:r>
            <a:r>
              <a:rPr lang="en-US" dirty="0">
                <a:solidFill>
                  <a:srgbClr val="222222"/>
                </a:solidFill>
                <a:latin typeface="Source Sans Pro" panose="020B0503030403020204" pitchFamily="34" charset="0"/>
              </a:rPr>
              <a:t>&gt;</a:t>
            </a:r>
            <a:endParaRPr lang="en-US"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2138445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1B74-05F3-9290-8012-5BBC1FA83D3C}"/>
              </a:ext>
            </a:extLst>
          </p:cNvPr>
          <p:cNvSpPr>
            <a:spLocks noGrp="1"/>
          </p:cNvSpPr>
          <p:nvPr>
            <p:ph type="title"/>
          </p:nvPr>
        </p:nvSpPr>
        <p:spPr/>
        <p:txBody>
          <a:bodyPr/>
          <a:lstStyle/>
          <a:p>
            <a:r>
              <a:rPr lang="en-US" dirty="0" err="1"/>
              <a:t>Sql</a:t>
            </a:r>
            <a:r>
              <a:rPr lang="en-US" dirty="0"/>
              <a:t> Datatypes</a:t>
            </a:r>
          </a:p>
        </p:txBody>
      </p:sp>
      <p:sp>
        <p:nvSpPr>
          <p:cNvPr id="4" name="Rectangle 1">
            <a:extLst>
              <a:ext uri="{FF2B5EF4-FFF2-40B4-BE49-F238E27FC236}">
                <a16:creationId xmlns:a16="http://schemas.microsoft.com/office/drawing/2014/main" id="{307CAE2E-2D7D-13AE-C262-8220335C0255}"/>
              </a:ext>
            </a:extLst>
          </p:cNvPr>
          <p:cNvSpPr>
            <a:spLocks noGrp="1" noChangeArrowheads="1"/>
          </p:cNvSpPr>
          <p:nvPr>
            <p:ph idx="1"/>
          </p:nvPr>
        </p:nvSpPr>
        <p:spPr bwMode="auto">
          <a:xfrm>
            <a:off x="677334" y="2016589"/>
            <a:ext cx="7686737" cy="29854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dirty="0">
                <a:solidFill>
                  <a:schemeClr val="tx1"/>
                </a:solidFill>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character datatypes</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CHAR</a:t>
            </a:r>
            <a:endPar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None/>
              <a:tabLst/>
            </a:pPr>
            <a:r>
              <a:rPr lang="en-US" altLang="en-US" sz="1000" dirty="0">
                <a:solidFill>
                  <a:srgbClr val="000000"/>
                </a:solidFill>
                <a:latin typeface="Times New Roman" panose="02020603050405020304" pitchFamily="18" charset="0"/>
                <a:cs typeface="Times New Roman" panose="02020603050405020304" pitchFamily="18" charset="0"/>
              </a:rPr>
              <a:t>N</a:t>
            </a: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CHAR</a:t>
            </a:r>
            <a:endPar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VARCHAR2 and VARCHAR</a:t>
            </a:r>
            <a:endPar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NVARCHAR2</a:t>
            </a:r>
            <a:endPar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CLOB</a:t>
            </a:r>
            <a:endPar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NCLOB</a:t>
            </a:r>
            <a:endPar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LONG</a:t>
            </a:r>
            <a:endPar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NUMBER</a:t>
            </a:r>
            <a:r>
              <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datatype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DATE</a:t>
            </a:r>
            <a:r>
              <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datatype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binary datatypes</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BLOB</a:t>
            </a:r>
            <a:endParaRPr kumimoji="0" lang="en-US" altLang="en-US" sz="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https://docs.oracle.com/cd/A58617_01/server.804/a58241/ch5.htm</a:t>
            </a:r>
          </a:p>
        </p:txBody>
      </p:sp>
    </p:spTree>
    <p:extLst>
      <p:ext uri="{BB962C8B-B14F-4D97-AF65-F5344CB8AC3E}">
        <p14:creationId xmlns:p14="http://schemas.microsoft.com/office/powerpoint/2010/main" val="3689553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C6E0-0BEC-5CFF-CFB8-B243EF1E4ABD}"/>
              </a:ext>
            </a:extLst>
          </p:cNvPr>
          <p:cNvSpPr>
            <a:spLocks noGrp="1"/>
          </p:cNvSpPr>
          <p:nvPr>
            <p:ph type="title"/>
          </p:nvPr>
        </p:nvSpPr>
        <p:spPr/>
        <p:txBody>
          <a:bodyPr/>
          <a:lstStyle/>
          <a:p>
            <a:r>
              <a:rPr lang="en-US" dirty="0"/>
              <a:t>DDL commands Examples:</a:t>
            </a:r>
          </a:p>
        </p:txBody>
      </p:sp>
      <p:sp>
        <p:nvSpPr>
          <p:cNvPr id="3" name="Content Placeholder 2">
            <a:extLst>
              <a:ext uri="{FF2B5EF4-FFF2-40B4-BE49-F238E27FC236}">
                <a16:creationId xmlns:a16="http://schemas.microsoft.com/office/drawing/2014/main" id="{7C361B3F-4065-8FD5-57F0-C55ABF21B417}"/>
              </a:ext>
            </a:extLst>
          </p:cNvPr>
          <p:cNvSpPr>
            <a:spLocks noGrp="1"/>
          </p:cNvSpPr>
          <p:nvPr>
            <p:ph idx="1"/>
          </p:nvPr>
        </p:nvSpPr>
        <p:spPr/>
        <p:txBody>
          <a:bodyPr>
            <a:normAutofit fontScale="92500" lnSpcReduction="10000"/>
          </a:bodyPr>
          <a:lstStyle/>
          <a:p>
            <a:r>
              <a:rPr lang="en-US" dirty="0"/>
              <a:t>create table student(</a:t>
            </a:r>
            <a:r>
              <a:rPr lang="en-US" dirty="0" err="1"/>
              <a:t>sid</a:t>
            </a:r>
            <a:r>
              <a:rPr lang="en-US" dirty="0"/>
              <a:t> </a:t>
            </a:r>
            <a:r>
              <a:rPr lang="en-US" dirty="0" err="1"/>
              <a:t>number,sname</a:t>
            </a:r>
            <a:r>
              <a:rPr lang="en-US" dirty="0"/>
              <a:t> varchar2(20),</a:t>
            </a:r>
            <a:r>
              <a:rPr lang="en-US" dirty="0" err="1"/>
              <a:t>s_fname</a:t>
            </a:r>
            <a:r>
              <a:rPr lang="en-US" dirty="0"/>
              <a:t> char(20),</a:t>
            </a:r>
            <a:r>
              <a:rPr lang="en-US" dirty="0" err="1"/>
              <a:t>phoneNumber</a:t>
            </a:r>
            <a:r>
              <a:rPr lang="en-US" dirty="0"/>
              <a:t> Long);</a:t>
            </a:r>
          </a:p>
          <a:p>
            <a:endParaRPr lang="en-US" dirty="0"/>
          </a:p>
          <a:p>
            <a:r>
              <a:rPr lang="en-US" dirty="0"/>
              <a:t>Alter table student add column attendance number;</a:t>
            </a:r>
          </a:p>
          <a:p>
            <a:r>
              <a:rPr lang="en-US" dirty="0"/>
              <a:t>Alter table student modify </a:t>
            </a:r>
            <a:r>
              <a:rPr lang="en-US" dirty="0" err="1"/>
              <a:t>s_fname</a:t>
            </a:r>
            <a:r>
              <a:rPr lang="en-US" dirty="0"/>
              <a:t> varchar2(20);</a:t>
            </a:r>
          </a:p>
          <a:p>
            <a:r>
              <a:rPr lang="en-US" dirty="0"/>
              <a:t>Alter table student drop </a:t>
            </a:r>
            <a:r>
              <a:rPr lang="en-US" dirty="0" err="1"/>
              <a:t>phoneNumber</a:t>
            </a:r>
            <a:r>
              <a:rPr lang="en-US" dirty="0"/>
              <a:t>;</a:t>
            </a:r>
          </a:p>
          <a:p>
            <a:r>
              <a:rPr lang="en-US" dirty="0"/>
              <a:t>Describe student;</a:t>
            </a:r>
          </a:p>
          <a:p>
            <a:endParaRPr lang="en-US" dirty="0"/>
          </a:p>
          <a:p>
            <a:r>
              <a:rPr lang="en-US" dirty="0"/>
              <a:t>Drop table student</a:t>
            </a:r>
          </a:p>
          <a:p>
            <a:endParaRPr lang="en-US" dirty="0"/>
          </a:p>
          <a:p>
            <a:r>
              <a:rPr lang="en-US" dirty="0"/>
              <a:t>Truncate table student;</a:t>
            </a:r>
          </a:p>
        </p:txBody>
      </p:sp>
    </p:spTree>
    <p:extLst>
      <p:ext uri="{BB962C8B-B14F-4D97-AF65-F5344CB8AC3E}">
        <p14:creationId xmlns:p14="http://schemas.microsoft.com/office/powerpoint/2010/main" val="990256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9BD7-C08A-D467-7450-4F48E26B3DA3}"/>
              </a:ext>
            </a:extLst>
          </p:cNvPr>
          <p:cNvSpPr>
            <a:spLocks noGrp="1"/>
          </p:cNvSpPr>
          <p:nvPr>
            <p:ph type="title"/>
          </p:nvPr>
        </p:nvSpPr>
        <p:spPr/>
        <p:txBody>
          <a:bodyPr/>
          <a:lstStyle/>
          <a:p>
            <a:r>
              <a:rPr lang="en-US" dirty="0"/>
              <a:t>DML Commands </a:t>
            </a:r>
          </a:p>
        </p:txBody>
      </p:sp>
      <p:sp>
        <p:nvSpPr>
          <p:cNvPr id="3" name="Content Placeholder 2">
            <a:extLst>
              <a:ext uri="{FF2B5EF4-FFF2-40B4-BE49-F238E27FC236}">
                <a16:creationId xmlns:a16="http://schemas.microsoft.com/office/drawing/2014/main" id="{C322B359-FB0A-DE58-A804-E7529D90F36B}"/>
              </a:ext>
            </a:extLst>
          </p:cNvPr>
          <p:cNvSpPr>
            <a:spLocks noGrp="1"/>
          </p:cNvSpPr>
          <p:nvPr>
            <p:ph idx="1"/>
          </p:nvPr>
        </p:nvSpPr>
        <p:spPr/>
        <p:txBody>
          <a:bodyPr/>
          <a:lstStyle/>
          <a:p>
            <a:r>
              <a:rPr lang="en-US" b="0" i="0" dirty="0">
                <a:solidFill>
                  <a:srgbClr val="222222"/>
                </a:solidFill>
                <a:effectLst/>
                <a:latin typeface="Source Sans Pro" panose="020B0503030403020204" pitchFamily="34" charset="0"/>
              </a:rPr>
              <a:t>Data Manipulation Language (DML) allows you to modify the database instance by inserting, modifying, and deleting its data. It is responsible for performing all types of data modification in a database.</a:t>
            </a:r>
          </a:p>
          <a:p>
            <a:pPr algn="l"/>
            <a:r>
              <a:rPr lang="en-US" b="0" i="0" dirty="0">
                <a:solidFill>
                  <a:srgbClr val="222222"/>
                </a:solidFill>
                <a:effectLst/>
                <a:latin typeface="Source Sans Pro" panose="020B0503030403020204" pitchFamily="34" charset="0"/>
              </a:rPr>
              <a:t>Here are some important DML commands in SQL:</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INSERT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UPDATE</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DELETE</a:t>
            </a:r>
          </a:p>
          <a:p>
            <a:endParaRPr lang="en-US" dirty="0"/>
          </a:p>
        </p:txBody>
      </p:sp>
    </p:spTree>
    <p:extLst>
      <p:ext uri="{BB962C8B-B14F-4D97-AF65-F5344CB8AC3E}">
        <p14:creationId xmlns:p14="http://schemas.microsoft.com/office/powerpoint/2010/main" val="3664695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B193A-3CC9-45AB-F087-48DB15890879}"/>
              </a:ext>
            </a:extLst>
          </p:cNvPr>
          <p:cNvSpPr>
            <a:spLocks noGrp="1"/>
          </p:cNvSpPr>
          <p:nvPr>
            <p:ph type="title"/>
          </p:nvPr>
        </p:nvSpPr>
        <p:spPr/>
        <p:txBody>
          <a:bodyPr/>
          <a:lstStyle/>
          <a:p>
            <a:r>
              <a:rPr lang="en-US" dirty="0"/>
              <a:t>Insert command</a:t>
            </a:r>
          </a:p>
        </p:txBody>
      </p:sp>
      <p:sp>
        <p:nvSpPr>
          <p:cNvPr id="3" name="Content Placeholder 2">
            <a:extLst>
              <a:ext uri="{FF2B5EF4-FFF2-40B4-BE49-F238E27FC236}">
                <a16:creationId xmlns:a16="http://schemas.microsoft.com/office/drawing/2014/main" id="{3CCF3825-9843-83FA-277C-5309193FBC8C}"/>
              </a:ext>
            </a:extLst>
          </p:cNvPr>
          <p:cNvSpPr>
            <a:spLocks noGrp="1"/>
          </p:cNvSpPr>
          <p:nvPr>
            <p:ph idx="1"/>
          </p:nvPr>
        </p:nvSpPr>
        <p:spPr/>
        <p:txBody>
          <a:bodyPr/>
          <a:lstStyle/>
          <a:p>
            <a:r>
              <a:rPr lang="en-US" dirty="0"/>
              <a:t>Syntax:-</a:t>
            </a:r>
          </a:p>
          <a:p>
            <a:endParaRPr kumimoji="0" lang="en-US" altLang="en-US" sz="1800" b="0" i="0" u="none" strike="noStrike" cap="none" normalizeH="0" baseline="0" dirty="0">
              <a:ln>
                <a:noFill/>
              </a:ln>
              <a:solidFill>
                <a:srgbClr val="222222"/>
              </a:solidFill>
              <a:effectLst/>
              <a:latin typeface="Courier 10 Pitch"/>
            </a:endParaRPr>
          </a:p>
          <a:p>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INSERT INTO TABLE_NAME (col1, col2, col3,.... col N) VALUES (value1, value2, value3, .... </a:t>
            </a:r>
            <a:r>
              <a:rPr kumimoji="0" lang="en-US" altLang="en-US" sz="18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valueN</a:t>
            </a: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p>
          <a:p>
            <a:endParaRPr lang="en-US" altLang="en-US" dirty="0">
              <a:solidFill>
                <a:srgbClr val="222222"/>
              </a:solidFill>
              <a:latin typeface="Arial" panose="020B0604020202020204" pitchFamily="34" charset="0"/>
              <a:cs typeface="Arial" panose="020B0604020202020204" pitchFamily="34" charset="0"/>
            </a:endParaRPr>
          </a:p>
          <a:p>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INSERT INTO TABLE_NAME VALUES (value1, value2, value3, .... </a:t>
            </a:r>
            <a:r>
              <a:rPr kumimoji="0" lang="en-US" altLang="en-US" sz="18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valueN</a:t>
            </a: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endParaRPr kumimoji="0" lang="en-US" altLang="en-US" sz="4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indent="0">
              <a:buNone/>
            </a:pPr>
            <a:br>
              <a:rPr lang="en-US" dirty="0"/>
            </a:br>
            <a:endParaRPr lang="en-US" dirty="0"/>
          </a:p>
        </p:txBody>
      </p:sp>
    </p:spTree>
    <p:extLst>
      <p:ext uri="{BB962C8B-B14F-4D97-AF65-F5344CB8AC3E}">
        <p14:creationId xmlns:p14="http://schemas.microsoft.com/office/powerpoint/2010/main" val="55645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766748-9C38-4B57-98D0-02E7CF72C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895842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BC76-69F5-5E97-4D38-9A240666681D}"/>
              </a:ext>
            </a:extLst>
          </p:cNvPr>
          <p:cNvSpPr>
            <a:spLocks noGrp="1"/>
          </p:cNvSpPr>
          <p:nvPr>
            <p:ph type="title"/>
          </p:nvPr>
        </p:nvSpPr>
        <p:spPr/>
        <p:txBody>
          <a:bodyPr/>
          <a:lstStyle/>
          <a:p>
            <a:r>
              <a:rPr lang="en-US" dirty="0"/>
              <a:t>Insert Examples</a:t>
            </a:r>
          </a:p>
        </p:txBody>
      </p:sp>
      <p:sp>
        <p:nvSpPr>
          <p:cNvPr id="3" name="Content Placeholder 2">
            <a:extLst>
              <a:ext uri="{FF2B5EF4-FFF2-40B4-BE49-F238E27FC236}">
                <a16:creationId xmlns:a16="http://schemas.microsoft.com/office/drawing/2014/main" id="{2E5F77AA-BDD4-ACD7-00FC-879B712C7457}"/>
              </a:ext>
            </a:extLst>
          </p:cNvPr>
          <p:cNvSpPr>
            <a:spLocks noGrp="1"/>
          </p:cNvSpPr>
          <p:nvPr>
            <p:ph idx="1"/>
          </p:nvPr>
        </p:nvSpPr>
        <p:spPr/>
        <p:txBody>
          <a:bodyPr/>
          <a:lstStyle/>
          <a:p>
            <a:r>
              <a:rPr lang="en-US" dirty="0"/>
              <a:t> insert into student(</a:t>
            </a:r>
            <a:r>
              <a:rPr lang="en-US" dirty="0" err="1"/>
              <a:t>sid,sname,s_fname,phonenumber</a:t>
            </a:r>
            <a:r>
              <a:rPr lang="en-US" dirty="0"/>
              <a:t>) values(1,'testname','test fname',98989898);</a:t>
            </a:r>
          </a:p>
          <a:p>
            <a:endParaRPr lang="en-US" dirty="0"/>
          </a:p>
          <a:p>
            <a:r>
              <a:rPr lang="en-US" dirty="0"/>
              <a:t> insert into student values(1,'testname','test fname',98989898);</a:t>
            </a:r>
          </a:p>
        </p:txBody>
      </p:sp>
    </p:spTree>
    <p:extLst>
      <p:ext uri="{BB962C8B-B14F-4D97-AF65-F5344CB8AC3E}">
        <p14:creationId xmlns:p14="http://schemas.microsoft.com/office/powerpoint/2010/main" val="1957518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626E-D1DF-C360-F34C-795E6CB41A41}"/>
              </a:ext>
            </a:extLst>
          </p:cNvPr>
          <p:cNvSpPr>
            <a:spLocks noGrp="1"/>
          </p:cNvSpPr>
          <p:nvPr>
            <p:ph type="title"/>
          </p:nvPr>
        </p:nvSpPr>
        <p:spPr/>
        <p:txBody>
          <a:bodyPr/>
          <a:lstStyle/>
          <a:p>
            <a:r>
              <a:rPr lang="en-US" dirty="0"/>
              <a:t>Update command</a:t>
            </a:r>
          </a:p>
        </p:txBody>
      </p:sp>
      <p:sp>
        <p:nvSpPr>
          <p:cNvPr id="3" name="Content Placeholder 2">
            <a:extLst>
              <a:ext uri="{FF2B5EF4-FFF2-40B4-BE49-F238E27FC236}">
                <a16:creationId xmlns:a16="http://schemas.microsoft.com/office/drawing/2014/main" id="{9F5C623A-25C6-D1DB-375B-9430B9214725}"/>
              </a:ext>
            </a:extLst>
          </p:cNvPr>
          <p:cNvSpPr>
            <a:spLocks noGrp="1"/>
          </p:cNvSpPr>
          <p:nvPr>
            <p:ph idx="1"/>
          </p:nvPr>
        </p:nvSpPr>
        <p:spPr/>
        <p:txBody>
          <a:bodyPr/>
          <a:lstStyle/>
          <a:p>
            <a:r>
              <a:rPr lang="en-US" dirty="0"/>
              <a:t>Syntax:-</a:t>
            </a:r>
            <a:br>
              <a:rPr lang="en-US" dirty="0"/>
            </a:br>
            <a:r>
              <a:rPr lang="en-US" dirty="0"/>
              <a:t>Update table  set </a:t>
            </a:r>
            <a:r>
              <a:rPr lang="en-US" dirty="0" err="1"/>
              <a:t>column_name</a:t>
            </a:r>
            <a:r>
              <a:rPr lang="en-US" dirty="0"/>
              <a:t>=values [where condition]</a:t>
            </a:r>
          </a:p>
          <a:p>
            <a:r>
              <a:rPr lang="en-US" dirty="0"/>
              <a:t> update student set </a:t>
            </a:r>
            <a:r>
              <a:rPr lang="en-US" dirty="0" err="1"/>
              <a:t>s_fname</a:t>
            </a:r>
            <a:r>
              <a:rPr lang="en-US" dirty="0"/>
              <a:t>='</a:t>
            </a:r>
            <a:r>
              <a:rPr lang="en-US" dirty="0" err="1"/>
              <a:t>xyz</a:t>
            </a:r>
            <a:r>
              <a:rPr lang="en-US" dirty="0"/>
              <a:t>’;</a:t>
            </a:r>
          </a:p>
          <a:p>
            <a:r>
              <a:rPr lang="en-US" dirty="0"/>
              <a:t> update student set </a:t>
            </a:r>
            <a:r>
              <a:rPr lang="en-US" dirty="0" err="1"/>
              <a:t>s_fname</a:t>
            </a:r>
            <a:r>
              <a:rPr lang="en-US" dirty="0"/>
              <a:t>='</a:t>
            </a:r>
            <a:r>
              <a:rPr lang="en-US" dirty="0" err="1"/>
              <a:t>xyz</a:t>
            </a:r>
            <a:r>
              <a:rPr lang="en-US" dirty="0"/>
              <a:t>’ where </a:t>
            </a:r>
            <a:r>
              <a:rPr lang="en-US" dirty="0" err="1"/>
              <a:t>s_id</a:t>
            </a:r>
            <a:r>
              <a:rPr lang="en-US" dirty="0"/>
              <a:t>=1</a:t>
            </a:r>
          </a:p>
          <a:p>
            <a:endParaRPr lang="en-US" dirty="0"/>
          </a:p>
        </p:txBody>
      </p:sp>
    </p:spTree>
    <p:extLst>
      <p:ext uri="{BB962C8B-B14F-4D97-AF65-F5344CB8AC3E}">
        <p14:creationId xmlns:p14="http://schemas.microsoft.com/office/powerpoint/2010/main" val="7435306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A699-EFFD-7841-B729-A6A16C32B375}"/>
              </a:ext>
            </a:extLst>
          </p:cNvPr>
          <p:cNvSpPr>
            <a:spLocks noGrp="1"/>
          </p:cNvSpPr>
          <p:nvPr>
            <p:ph type="title"/>
          </p:nvPr>
        </p:nvSpPr>
        <p:spPr/>
        <p:txBody>
          <a:bodyPr/>
          <a:lstStyle/>
          <a:p>
            <a:r>
              <a:rPr lang="en-US" dirty="0"/>
              <a:t>Delete command</a:t>
            </a:r>
          </a:p>
        </p:txBody>
      </p:sp>
      <p:sp>
        <p:nvSpPr>
          <p:cNvPr id="3" name="Content Placeholder 2">
            <a:extLst>
              <a:ext uri="{FF2B5EF4-FFF2-40B4-BE49-F238E27FC236}">
                <a16:creationId xmlns:a16="http://schemas.microsoft.com/office/drawing/2014/main" id="{D7F8C29D-8740-C86A-894B-57933FFDA595}"/>
              </a:ext>
            </a:extLst>
          </p:cNvPr>
          <p:cNvSpPr>
            <a:spLocks noGrp="1"/>
          </p:cNvSpPr>
          <p:nvPr>
            <p:ph idx="1"/>
          </p:nvPr>
        </p:nvSpPr>
        <p:spPr/>
        <p:txBody>
          <a:bodyPr/>
          <a:lstStyle/>
          <a:p>
            <a:r>
              <a:rPr lang="en-US" dirty="0"/>
              <a:t>Syntax:-</a:t>
            </a:r>
          </a:p>
          <a:p>
            <a:r>
              <a:rPr lang="en-US" dirty="0"/>
              <a:t>Delete from </a:t>
            </a:r>
            <a:r>
              <a:rPr lang="en-US" dirty="0" err="1"/>
              <a:t>table_name</a:t>
            </a:r>
            <a:r>
              <a:rPr lang="en-US" dirty="0"/>
              <a:t> where condition</a:t>
            </a:r>
          </a:p>
          <a:p>
            <a:r>
              <a:rPr lang="en-US" dirty="0"/>
              <a:t>Ex:-</a:t>
            </a:r>
            <a:br>
              <a:rPr lang="en-US" dirty="0"/>
            </a:br>
            <a:r>
              <a:rPr lang="en-US" dirty="0"/>
              <a:t>Delete from student where </a:t>
            </a:r>
            <a:r>
              <a:rPr lang="en-US" dirty="0" err="1"/>
              <a:t>sid</a:t>
            </a:r>
            <a:r>
              <a:rPr lang="en-US" dirty="0"/>
              <a:t>=1;</a:t>
            </a:r>
          </a:p>
          <a:p>
            <a:r>
              <a:rPr lang="en-US" dirty="0"/>
              <a:t>Delete from student ;</a:t>
            </a:r>
          </a:p>
          <a:p>
            <a:endParaRPr lang="en-US" dirty="0"/>
          </a:p>
        </p:txBody>
      </p:sp>
    </p:spTree>
    <p:extLst>
      <p:ext uri="{BB962C8B-B14F-4D97-AF65-F5344CB8AC3E}">
        <p14:creationId xmlns:p14="http://schemas.microsoft.com/office/powerpoint/2010/main" val="1772883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3C8D0-205E-B5B9-F3F9-E639393E62CC}"/>
              </a:ext>
            </a:extLst>
          </p:cNvPr>
          <p:cNvSpPr>
            <a:spLocks noGrp="1"/>
          </p:cNvSpPr>
          <p:nvPr>
            <p:ph type="title"/>
          </p:nvPr>
        </p:nvSpPr>
        <p:spPr/>
        <p:txBody>
          <a:bodyPr/>
          <a:lstStyle/>
          <a:p>
            <a:r>
              <a:rPr lang="en-US" dirty="0"/>
              <a:t>DQL command</a:t>
            </a:r>
          </a:p>
        </p:txBody>
      </p:sp>
      <p:sp>
        <p:nvSpPr>
          <p:cNvPr id="3" name="Content Placeholder 2">
            <a:extLst>
              <a:ext uri="{FF2B5EF4-FFF2-40B4-BE49-F238E27FC236}">
                <a16:creationId xmlns:a16="http://schemas.microsoft.com/office/drawing/2014/main" id="{F8950554-0135-07B7-26A1-9FD0C198BC3B}"/>
              </a:ext>
            </a:extLst>
          </p:cNvPr>
          <p:cNvSpPr>
            <a:spLocks noGrp="1"/>
          </p:cNvSpPr>
          <p:nvPr>
            <p:ph idx="1"/>
          </p:nvPr>
        </p:nvSpPr>
        <p:spPr/>
        <p:txBody>
          <a:bodyPr/>
          <a:lstStyle/>
          <a:p>
            <a:r>
              <a:rPr lang="en-US" dirty="0" err="1"/>
              <a:t>Dql</a:t>
            </a:r>
            <a:r>
              <a:rPr lang="en-US" dirty="0"/>
              <a:t> stands for Data query commands</a:t>
            </a:r>
          </a:p>
          <a:p>
            <a:r>
              <a:rPr lang="en-US" dirty="0"/>
              <a:t>Select :-</a:t>
            </a:r>
            <a:br>
              <a:rPr lang="en-US" dirty="0"/>
            </a:br>
            <a:r>
              <a:rPr lang="en-US" dirty="0"/>
              <a:t>Syntax:-</a:t>
            </a:r>
            <a:br>
              <a:rPr lang="en-US" dirty="0"/>
            </a:br>
            <a:r>
              <a:rPr lang="en-US" dirty="0"/>
              <a:t>			select * from </a:t>
            </a:r>
            <a:r>
              <a:rPr lang="en-US" dirty="0" err="1"/>
              <a:t>table_name</a:t>
            </a:r>
            <a:r>
              <a:rPr lang="en-US" dirty="0"/>
              <a:t>;</a:t>
            </a:r>
            <a:br>
              <a:rPr lang="en-US" dirty="0"/>
            </a:br>
            <a:r>
              <a:rPr lang="en-US" dirty="0"/>
              <a:t>			select &lt;</a:t>
            </a:r>
            <a:r>
              <a:rPr lang="en-US" dirty="0" err="1"/>
              <a:t>column_names</a:t>
            </a:r>
            <a:r>
              <a:rPr lang="en-US" dirty="0"/>
              <a:t>..&gt; from </a:t>
            </a:r>
            <a:r>
              <a:rPr lang="en-US" dirty="0" err="1"/>
              <a:t>table_name</a:t>
            </a:r>
            <a:r>
              <a:rPr lang="en-US" dirty="0"/>
              <a:t>;</a:t>
            </a:r>
            <a:br>
              <a:rPr lang="en-US" dirty="0"/>
            </a:br>
            <a:r>
              <a:rPr lang="en-US" dirty="0"/>
              <a:t>			select &lt;</a:t>
            </a:r>
            <a:r>
              <a:rPr lang="en-US" dirty="0" err="1"/>
              <a:t>column_names</a:t>
            </a:r>
            <a:r>
              <a:rPr lang="en-US" dirty="0"/>
              <a:t>&gt; from </a:t>
            </a:r>
            <a:r>
              <a:rPr lang="en-US" dirty="0" err="1"/>
              <a:t>table_names</a:t>
            </a:r>
            <a:r>
              <a:rPr lang="en-US" dirty="0"/>
              <a:t> where condition</a:t>
            </a:r>
          </a:p>
          <a:p>
            <a:endParaRPr lang="en-US" dirty="0"/>
          </a:p>
        </p:txBody>
      </p:sp>
    </p:spTree>
    <p:extLst>
      <p:ext uri="{BB962C8B-B14F-4D97-AF65-F5344CB8AC3E}">
        <p14:creationId xmlns:p14="http://schemas.microsoft.com/office/powerpoint/2010/main" val="1393067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9CE1-DE41-B37B-6841-395B4BF5158C}"/>
              </a:ext>
            </a:extLst>
          </p:cNvPr>
          <p:cNvSpPr>
            <a:spLocks noGrp="1"/>
          </p:cNvSpPr>
          <p:nvPr>
            <p:ph type="title"/>
          </p:nvPr>
        </p:nvSpPr>
        <p:spPr/>
        <p:txBody>
          <a:bodyPr/>
          <a:lstStyle/>
          <a:p>
            <a:r>
              <a:rPr lang="en-US" b="1" i="0" dirty="0">
                <a:effectLst/>
                <a:latin typeface="Courier New" panose="02070309020205020404" pitchFamily="49" charset="0"/>
              </a:rPr>
              <a:t>UNIQUE</a:t>
            </a:r>
            <a:endParaRPr lang="en-US" b="1" dirty="0"/>
          </a:p>
        </p:txBody>
      </p:sp>
      <p:sp>
        <p:nvSpPr>
          <p:cNvPr id="3" name="Content Placeholder 2">
            <a:extLst>
              <a:ext uri="{FF2B5EF4-FFF2-40B4-BE49-F238E27FC236}">
                <a16:creationId xmlns:a16="http://schemas.microsoft.com/office/drawing/2014/main" id="{20512FCF-B64A-1B7D-02EE-E8F82A171F27}"/>
              </a:ext>
            </a:extLst>
          </p:cNvPr>
          <p:cNvSpPr>
            <a:spLocks noGrp="1"/>
          </p:cNvSpPr>
          <p:nvPr>
            <p:ph idx="1"/>
          </p:nvPr>
        </p:nvSpPr>
        <p:spPr/>
        <p:txBody>
          <a:bodyPr/>
          <a:lstStyle/>
          <a:p>
            <a:r>
              <a:rPr lang="en-US" b="0" i="0" dirty="0">
                <a:solidFill>
                  <a:srgbClr val="000000"/>
                </a:solidFill>
                <a:effectLst/>
                <a:latin typeface="Courier New" panose="02070309020205020404" pitchFamily="49" charset="0"/>
              </a:rPr>
              <a:t>CREATE TABLE student (</a:t>
            </a:r>
            <a:br>
              <a:rPr lang="en-US" dirty="0"/>
            </a:br>
            <a:r>
              <a:rPr lang="en-US" b="0" i="0" dirty="0" err="1">
                <a:solidFill>
                  <a:srgbClr val="000000"/>
                </a:solidFill>
                <a:effectLst/>
                <a:latin typeface="Courier New" panose="02070309020205020404" pitchFamily="49" charset="0"/>
              </a:rPr>
              <a:t>student_id</a:t>
            </a:r>
            <a:r>
              <a:rPr lang="en-US" b="0" i="0" dirty="0">
                <a:solidFill>
                  <a:srgbClr val="000000"/>
                </a:solidFill>
                <a:effectLst/>
                <a:latin typeface="Courier New" panose="02070309020205020404" pitchFamily="49" charset="0"/>
              </a:rPr>
              <a:t> int NOT NULL UNIQUE,</a:t>
            </a:r>
            <a:br>
              <a:rPr lang="en-US" dirty="0"/>
            </a:br>
            <a:r>
              <a:rPr lang="en-US" b="0" i="0" dirty="0">
                <a:solidFill>
                  <a:srgbClr val="000000"/>
                </a:solidFill>
                <a:effectLst/>
                <a:latin typeface="Courier New" panose="02070309020205020404" pitchFamily="49" charset="0"/>
              </a:rPr>
              <a:t>FirstName varchar(25) NOT NULL,</a:t>
            </a:r>
            <a:br>
              <a:rPr lang="en-US" dirty="0"/>
            </a:br>
            <a:r>
              <a:rPr lang="en-US" b="0" i="0" dirty="0" err="1">
                <a:solidFill>
                  <a:srgbClr val="000000"/>
                </a:solidFill>
                <a:effectLst/>
                <a:latin typeface="Courier New" panose="02070309020205020404" pitchFamily="49" charset="0"/>
              </a:rPr>
              <a:t>LastName</a:t>
            </a:r>
            <a:r>
              <a:rPr lang="en-US" b="0" i="0" dirty="0">
                <a:solidFill>
                  <a:srgbClr val="000000"/>
                </a:solidFill>
                <a:effectLst/>
                <a:latin typeface="Courier New" panose="02070309020205020404" pitchFamily="49" charset="0"/>
              </a:rPr>
              <a:t> varchar(25),</a:t>
            </a:r>
            <a:br>
              <a:rPr lang="en-US" dirty="0"/>
            </a:br>
            <a:r>
              <a:rPr lang="en-US" b="0" i="0" dirty="0">
                <a:solidFill>
                  <a:srgbClr val="000000"/>
                </a:solidFill>
                <a:effectLst/>
                <a:latin typeface="Courier New" panose="02070309020205020404" pitchFamily="49" charset="0"/>
              </a:rPr>
              <a:t>Age int</a:t>
            </a:r>
            <a:br>
              <a:rPr lang="en-US" dirty="0"/>
            </a:br>
            <a:r>
              <a:rPr lang="en-US" b="0" i="0" dirty="0">
                <a:solidFill>
                  <a:srgbClr val="000000"/>
                </a:solidFill>
                <a:effectLst/>
                <a:latin typeface="Courier New" panose="02070309020205020404" pitchFamily="49" charset="0"/>
              </a:rPr>
              <a:t>);</a:t>
            </a:r>
          </a:p>
          <a:p>
            <a:r>
              <a:rPr lang="en-US" dirty="0"/>
              <a:t>ALTER TABLE STUDENT ADD UNIQUE(age);</a:t>
            </a:r>
          </a:p>
          <a:p>
            <a:endParaRPr lang="en-US" dirty="0"/>
          </a:p>
          <a:p>
            <a:endParaRPr lang="en-US" dirty="0"/>
          </a:p>
        </p:txBody>
      </p:sp>
    </p:spTree>
    <p:extLst>
      <p:ext uri="{BB962C8B-B14F-4D97-AF65-F5344CB8AC3E}">
        <p14:creationId xmlns:p14="http://schemas.microsoft.com/office/powerpoint/2010/main" val="63745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CC16-35D5-BE9B-BEB3-6302B7DD818E}"/>
              </a:ext>
            </a:extLst>
          </p:cNvPr>
          <p:cNvSpPr>
            <a:spLocks noGrp="1"/>
          </p:cNvSpPr>
          <p:nvPr>
            <p:ph type="title"/>
          </p:nvPr>
        </p:nvSpPr>
        <p:spPr/>
        <p:txBody>
          <a:bodyPr/>
          <a:lstStyle/>
          <a:p>
            <a:r>
              <a:rPr lang="en-US" dirty="0"/>
              <a:t>Not null and default</a:t>
            </a:r>
          </a:p>
        </p:txBody>
      </p:sp>
      <p:sp>
        <p:nvSpPr>
          <p:cNvPr id="5" name="Content Placeholder 4">
            <a:extLst>
              <a:ext uri="{FF2B5EF4-FFF2-40B4-BE49-F238E27FC236}">
                <a16:creationId xmlns:a16="http://schemas.microsoft.com/office/drawing/2014/main" id="{48B1E99B-6A1F-1F5D-B7BF-E52E3675D530}"/>
              </a:ext>
            </a:extLst>
          </p:cNvPr>
          <p:cNvSpPr>
            <a:spLocks noGrp="1"/>
          </p:cNvSpPr>
          <p:nvPr>
            <p:ph idx="1"/>
          </p:nvPr>
        </p:nvSpPr>
        <p:spPr/>
        <p:txBody>
          <a:bodyPr>
            <a:normAutofit/>
          </a:bodyPr>
          <a:lstStyle/>
          <a:p>
            <a:r>
              <a:rPr lang="en-US" dirty="0"/>
              <a:t>Syntax:-</a:t>
            </a:r>
          </a:p>
          <a:p>
            <a:r>
              <a:rPr lang="en-US" dirty="0"/>
              <a:t>Create table &lt;</a:t>
            </a:r>
            <a:r>
              <a:rPr lang="en-US" dirty="0" err="1"/>
              <a:t>tableName</a:t>
            </a:r>
            <a:r>
              <a:rPr lang="en-US" dirty="0"/>
              <a:t>&gt; (</a:t>
            </a:r>
            <a:r>
              <a:rPr lang="en-US" dirty="0" err="1"/>
              <a:t>column_name</a:t>
            </a:r>
            <a:r>
              <a:rPr lang="en-US" dirty="0"/>
              <a:t> TYPE Not NULL);</a:t>
            </a:r>
          </a:p>
          <a:p>
            <a:r>
              <a:rPr lang="en-US" dirty="0"/>
              <a:t>Create table &lt;</a:t>
            </a:r>
            <a:r>
              <a:rPr lang="en-US" dirty="0" err="1"/>
              <a:t>tableName</a:t>
            </a:r>
            <a:r>
              <a:rPr lang="en-US" dirty="0"/>
              <a:t>&gt; (</a:t>
            </a:r>
            <a:r>
              <a:rPr lang="en-US" dirty="0" err="1"/>
              <a:t>column_name</a:t>
            </a:r>
            <a:r>
              <a:rPr lang="en-US" dirty="0"/>
              <a:t> TYPE default ‘&lt;value&gt;’;</a:t>
            </a:r>
          </a:p>
          <a:p>
            <a:r>
              <a:rPr lang="en-US" dirty="0"/>
              <a:t>CREATE TABLE supplier(</a:t>
            </a:r>
            <a:br>
              <a:rPr lang="en-US" dirty="0"/>
            </a:br>
            <a:r>
              <a:rPr lang="en-US" dirty="0" err="1"/>
              <a:t>supplier_id</a:t>
            </a:r>
            <a:r>
              <a:rPr lang="en-US" dirty="0"/>
              <a:t> numeric(10) not null,</a:t>
            </a:r>
            <a:br>
              <a:rPr lang="en-US" dirty="0"/>
            </a:br>
            <a:r>
              <a:rPr lang="en-US" dirty="0" err="1"/>
              <a:t>supplier_name</a:t>
            </a:r>
            <a:r>
              <a:rPr lang="en-US" dirty="0"/>
              <a:t> varchar2(50) not null,</a:t>
            </a:r>
            <a:br>
              <a:rPr lang="en-US" dirty="0"/>
            </a:br>
            <a:r>
              <a:rPr lang="en-US" dirty="0" err="1"/>
              <a:t>contact_name</a:t>
            </a:r>
            <a:r>
              <a:rPr lang="en-US" dirty="0"/>
              <a:t> varchar2(50) default ‘invalid’,</a:t>
            </a:r>
            <a:br>
              <a:rPr lang="en-US" dirty="0"/>
            </a:br>
            <a:r>
              <a:rPr lang="en-US" dirty="0"/>
              <a:t>CONSTRAINT </a:t>
            </a:r>
            <a:r>
              <a:rPr lang="en-US" dirty="0" err="1"/>
              <a:t>supplier_pk</a:t>
            </a:r>
            <a:r>
              <a:rPr lang="en-US" dirty="0"/>
              <a:t> PRIMARY KEY (</a:t>
            </a:r>
            <a:r>
              <a:rPr lang="en-US" dirty="0" err="1"/>
              <a:t>supplier_id</a:t>
            </a:r>
            <a:r>
              <a:rPr lang="en-US" dirty="0"/>
              <a:t>)</a:t>
            </a:r>
            <a:br>
              <a:rPr lang="en-US" dirty="0"/>
            </a:br>
            <a:r>
              <a:rPr lang="en-US" dirty="0"/>
              <a:t>);</a:t>
            </a:r>
          </a:p>
          <a:p>
            <a:r>
              <a:rPr lang="en-US" dirty="0"/>
              <a:t>Alter table &lt;table&gt; modify( </a:t>
            </a:r>
            <a:r>
              <a:rPr lang="en-US" dirty="0" err="1"/>
              <a:t>column_name</a:t>
            </a:r>
            <a:r>
              <a:rPr lang="en-US" dirty="0"/>
              <a:t> not null)</a:t>
            </a:r>
          </a:p>
          <a:p>
            <a:r>
              <a:rPr lang="en-US" dirty="0"/>
              <a:t>alter table supplier3 modify </a:t>
            </a:r>
            <a:r>
              <a:rPr lang="en-US" dirty="0" err="1"/>
              <a:t>s_id_rel</a:t>
            </a:r>
            <a:r>
              <a:rPr lang="en-US" dirty="0"/>
              <a:t> varchar2(20)  default 'hello’;</a:t>
            </a:r>
          </a:p>
          <a:p>
            <a:endParaRPr lang="en-US" dirty="0"/>
          </a:p>
        </p:txBody>
      </p:sp>
    </p:spTree>
    <p:extLst>
      <p:ext uri="{BB962C8B-B14F-4D97-AF65-F5344CB8AC3E}">
        <p14:creationId xmlns:p14="http://schemas.microsoft.com/office/powerpoint/2010/main" val="415664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7FBF-2DCC-2DFE-A428-9FEBE4F64B94}"/>
              </a:ext>
            </a:extLst>
          </p:cNvPr>
          <p:cNvSpPr>
            <a:spLocks noGrp="1"/>
          </p:cNvSpPr>
          <p:nvPr>
            <p:ph type="title"/>
          </p:nvPr>
        </p:nvSpPr>
        <p:spPr/>
        <p:txBody>
          <a:bodyPr/>
          <a:lstStyle/>
          <a:p>
            <a:r>
              <a:rPr lang="en-US" dirty="0"/>
              <a:t>Primary Key</a:t>
            </a:r>
          </a:p>
        </p:txBody>
      </p:sp>
      <p:sp>
        <p:nvSpPr>
          <p:cNvPr id="3" name="Content Placeholder 2">
            <a:extLst>
              <a:ext uri="{FF2B5EF4-FFF2-40B4-BE49-F238E27FC236}">
                <a16:creationId xmlns:a16="http://schemas.microsoft.com/office/drawing/2014/main" id="{E80CBCA2-505D-34CC-6316-7C9855ACF170}"/>
              </a:ext>
            </a:extLst>
          </p:cNvPr>
          <p:cNvSpPr>
            <a:spLocks noGrp="1"/>
          </p:cNvSpPr>
          <p:nvPr>
            <p:ph idx="1"/>
          </p:nvPr>
        </p:nvSpPr>
        <p:spPr/>
        <p:txBody>
          <a:bodyPr>
            <a:normAutofit/>
          </a:bodyPr>
          <a:lstStyle/>
          <a:p>
            <a:pPr algn="l"/>
            <a:r>
              <a:rPr lang="en-US" b="0" i="0" dirty="0">
                <a:solidFill>
                  <a:srgbClr val="333333"/>
                </a:solidFill>
                <a:effectLst/>
                <a:latin typeface="Helvetica Neue"/>
              </a:rPr>
              <a:t>In Oracle, a </a:t>
            </a:r>
            <a:r>
              <a:rPr lang="en-US" b="1" i="0" dirty="0">
                <a:solidFill>
                  <a:srgbClr val="333333"/>
                </a:solidFill>
                <a:effectLst/>
                <a:latin typeface="Helvetica Neue"/>
              </a:rPr>
              <a:t>primary key</a:t>
            </a:r>
            <a:r>
              <a:rPr lang="en-US" b="0" i="0" dirty="0">
                <a:solidFill>
                  <a:srgbClr val="333333"/>
                </a:solidFill>
                <a:effectLst/>
                <a:latin typeface="Helvetica Neue"/>
              </a:rPr>
              <a:t> is a single field or combination of fields that uniquely defines a record. None of the fields that are part of the primary key can contain a null value. A table can have only one primary key.</a:t>
            </a:r>
          </a:p>
          <a:p>
            <a:r>
              <a:rPr lang="en-US" b="0" i="0" dirty="0">
                <a:solidFill>
                  <a:srgbClr val="333333"/>
                </a:solidFill>
                <a:effectLst/>
                <a:latin typeface="Helvetica Neue"/>
              </a:rPr>
              <a:t>CREATE TABLE </a:t>
            </a:r>
            <a:r>
              <a:rPr lang="en-US" b="0" i="0" dirty="0" err="1">
                <a:solidFill>
                  <a:srgbClr val="333333"/>
                </a:solidFill>
                <a:effectLst/>
                <a:latin typeface="Helvetica Neue"/>
              </a:rPr>
              <a:t>table_name</a:t>
            </a:r>
            <a:br>
              <a:rPr lang="en-US" b="0" i="0" dirty="0">
                <a:solidFill>
                  <a:srgbClr val="333333"/>
                </a:solidFill>
                <a:effectLst/>
                <a:latin typeface="Helvetica Neue"/>
              </a:rPr>
            </a:br>
            <a:r>
              <a:rPr lang="en-US" b="0" i="0" dirty="0">
                <a:solidFill>
                  <a:srgbClr val="333333"/>
                </a:solidFill>
                <a:effectLst/>
                <a:latin typeface="Helvetica Neue"/>
              </a:rPr>
              <a:t>(</a:t>
            </a:r>
            <a:br>
              <a:rPr lang="en-US" b="0" i="0" dirty="0">
                <a:solidFill>
                  <a:srgbClr val="333333"/>
                </a:solidFill>
                <a:effectLst/>
                <a:latin typeface="Helvetica Neue"/>
              </a:rPr>
            </a:br>
            <a:r>
              <a:rPr lang="en-US" b="0" i="0" dirty="0">
                <a:solidFill>
                  <a:srgbClr val="333333"/>
                </a:solidFill>
                <a:effectLst/>
                <a:latin typeface="Helvetica Neue"/>
              </a:rPr>
              <a:t>  column1 datatype null/not null,</a:t>
            </a:r>
            <a:br>
              <a:rPr lang="en-US" b="0" i="0" dirty="0">
                <a:solidFill>
                  <a:srgbClr val="333333"/>
                </a:solidFill>
                <a:effectLst/>
                <a:latin typeface="Helvetica Neue"/>
              </a:rPr>
            </a:br>
            <a:r>
              <a:rPr lang="en-US" b="0" i="0" dirty="0">
                <a:solidFill>
                  <a:srgbClr val="333333"/>
                </a:solidFill>
                <a:effectLst/>
                <a:latin typeface="Helvetica Neue"/>
              </a:rPr>
              <a:t>  column2 datatype null/not null,</a:t>
            </a:r>
            <a:br>
              <a:rPr lang="en-US" b="0" i="0" dirty="0">
                <a:solidFill>
                  <a:srgbClr val="333333"/>
                </a:solidFill>
                <a:effectLst/>
                <a:latin typeface="Helvetica Neue"/>
              </a:rPr>
            </a:br>
            <a:r>
              <a:rPr lang="en-US" b="0" i="0" dirty="0">
                <a:solidFill>
                  <a:srgbClr val="333333"/>
                </a:solidFill>
                <a:effectLst/>
                <a:latin typeface="Helvetica Neue"/>
              </a:rPr>
              <a:t> CONSTRAINT </a:t>
            </a:r>
            <a:r>
              <a:rPr lang="en-US" b="0" i="0" dirty="0" err="1">
                <a:solidFill>
                  <a:srgbClr val="333333"/>
                </a:solidFill>
                <a:effectLst/>
                <a:latin typeface="Helvetica Neue"/>
              </a:rPr>
              <a:t>constraint_name</a:t>
            </a:r>
            <a:r>
              <a:rPr lang="en-US" b="0" i="0" dirty="0">
                <a:solidFill>
                  <a:srgbClr val="333333"/>
                </a:solidFill>
                <a:effectLst/>
                <a:latin typeface="Helvetica Neue"/>
              </a:rPr>
              <a:t> PRIMARY KEY (column1, column2, ... </a:t>
            </a:r>
            <a:r>
              <a:rPr lang="en-US" b="0" i="0" dirty="0" err="1">
                <a:solidFill>
                  <a:srgbClr val="333333"/>
                </a:solidFill>
                <a:effectLst/>
                <a:latin typeface="Helvetica Neue"/>
              </a:rPr>
              <a:t>column_n</a:t>
            </a:r>
            <a:r>
              <a:rPr lang="en-US" b="0" i="0" dirty="0">
                <a:solidFill>
                  <a:srgbClr val="333333"/>
                </a:solidFill>
                <a:effectLst/>
                <a:latin typeface="Helvetica Neue"/>
              </a:rPr>
              <a:t>)</a:t>
            </a:r>
          </a:p>
          <a:p>
            <a:r>
              <a:rPr lang="en-US" b="0" i="0" dirty="0">
                <a:solidFill>
                  <a:srgbClr val="333333"/>
                </a:solidFill>
                <a:effectLst/>
                <a:latin typeface="Helvetica Neue"/>
              </a:rPr>
              <a:t>);</a:t>
            </a:r>
            <a:br>
              <a:rPr lang="en-US" b="0" i="0" dirty="0">
                <a:solidFill>
                  <a:srgbClr val="333333"/>
                </a:solidFill>
                <a:effectLst/>
                <a:latin typeface="Helvetica Neue"/>
              </a:rPr>
            </a:br>
            <a:endParaRPr lang="en-US" dirty="0"/>
          </a:p>
        </p:txBody>
      </p:sp>
    </p:spTree>
    <p:extLst>
      <p:ext uri="{BB962C8B-B14F-4D97-AF65-F5344CB8AC3E}">
        <p14:creationId xmlns:p14="http://schemas.microsoft.com/office/powerpoint/2010/main" val="19079261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ACBA-08FC-30A7-E010-8F9AB4892E73}"/>
              </a:ext>
            </a:extLst>
          </p:cNvPr>
          <p:cNvSpPr>
            <a:spLocks noGrp="1"/>
          </p:cNvSpPr>
          <p:nvPr>
            <p:ph type="title"/>
          </p:nvPr>
        </p:nvSpPr>
        <p:spPr/>
        <p:txBody>
          <a:bodyPr/>
          <a:lstStyle/>
          <a:p>
            <a:r>
              <a:rPr lang="en-US" dirty="0"/>
              <a:t>Alter table add/drop a Primary key</a:t>
            </a:r>
          </a:p>
        </p:txBody>
      </p:sp>
      <p:sp>
        <p:nvSpPr>
          <p:cNvPr id="3" name="Content Placeholder 2">
            <a:extLst>
              <a:ext uri="{FF2B5EF4-FFF2-40B4-BE49-F238E27FC236}">
                <a16:creationId xmlns:a16="http://schemas.microsoft.com/office/drawing/2014/main" id="{F598CDE3-6422-5146-3873-6260C6185226}"/>
              </a:ext>
            </a:extLst>
          </p:cNvPr>
          <p:cNvSpPr>
            <a:spLocks noGrp="1"/>
          </p:cNvSpPr>
          <p:nvPr>
            <p:ph idx="1"/>
          </p:nvPr>
        </p:nvSpPr>
        <p:spPr/>
        <p:txBody>
          <a:bodyPr/>
          <a:lstStyle/>
          <a:p>
            <a:r>
              <a:rPr lang="en-US" dirty="0"/>
              <a:t>ALTER TABLE </a:t>
            </a:r>
            <a:r>
              <a:rPr lang="en-US" dirty="0" err="1"/>
              <a:t>table_name</a:t>
            </a:r>
            <a:r>
              <a:rPr lang="en-US" dirty="0"/>
              <a:t> ADD CONSTRAINT </a:t>
            </a:r>
            <a:r>
              <a:rPr lang="en-US" dirty="0" err="1"/>
              <a:t>constraint_name</a:t>
            </a:r>
            <a:r>
              <a:rPr lang="en-US" dirty="0"/>
              <a:t> PRIMARY KEY (column1, column2, ... </a:t>
            </a:r>
            <a:r>
              <a:rPr lang="en-US" dirty="0" err="1"/>
              <a:t>column_n</a:t>
            </a:r>
            <a:r>
              <a:rPr lang="en-US" dirty="0"/>
              <a:t>);</a:t>
            </a:r>
          </a:p>
          <a:p>
            <a:r>
              <a:rPr lang="en-US" dirty="0"/>
              <a:t>Ex:-</a:t>
            </a:r>
            <a:br>
              <a:rPr lang="en-US" dirty="0"/>
            </a:br>
            <a:r>
              <a:rPr lang="en-US" dirty="0"/>
              <a:t>ALTER TABLE supplier ADD CONSTRAINT </a:t>
            </a:r>
            <a:r>
              <a:rPr lang="en-US" dirty="0" err="1"/>
              <a:t>supplier_pk</a:t>
            </a:r>
            <a:r>
              <a:rPr lang="en-US" dirty="0"/>
              <a:t> PRIMARY KEY (</a:t>
            </a:r>
            <a:r>
              <a:rPr lang="en-US" dirty="0" err="1"/>
              <a:t>supplier_id</a:t>
            </a:r>
            <a:r>
              <a:rPr lang="en-US" dirty="0"/>
              <a:t>)</a:t>
            </a:r>
          </a:p>
          <a:p>
            <a:endParaRPr lang="en-US" dirty="0"/>
          </a:p>
          <a:p>
            <a:r>
              <a:rPr lang="fr-FR" dirty="0"/>
              <a:t>ALTER TABLE supplier3 drop CONSTRAINT supplier_pk3 ;</a:t>
            </a:r>
            <a:endParaRPr lang="en-US" dirty="0"/>
          </a:p>
          <a:p>
            <a:endParaRPr lang="en-US" dirty="0"/>
          </a:p>
        </p:txBody>
      </p:sp>
    </p:spTree>
    <p:extLst>
      <p:ext uri="{BB962C8B-B14F-4D97-AF65-F5344CB8AC3E}">
        <p14:creationId xmlns:p14="http://schemas.microsoft.com/office/powerpoint/2010/main" val="27899885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64BF-2C62-B0FB-713C-925B795C1B86}"/>
              </a:ext>
            </a:extLst>
          </p:cNvPr>
          <p:cNvSpPr>
            <a:spLocks noGrp="1"/>
          </p:cNvSpPr>
          <p:nvPr>
            <p:ph type="title"/>
          </p:nvPr>
        </p:nvSpPr>
        <p:spPr/>
        <p:txBody>
          <a:bodyPr/>
          <a:lstStyle/>
          <a:p>
            <a:r>
              <a:rPr lang="en-US" b="1" i="0" dirty="0">
                <a:effectLst/>
                <a:latin typeface="Nunito Sans" pitchFamily="2" charset="0"/>
              </a:rPr>
              <a:t>CHECK</a:t>
            </a:r>
            <a:r>
              <a:rPr lang="en-US" b="1" i="0" dirty="0">
                <a:solidFill>
                  <a:srgbClr val="1375B0"/>
                </a:solidFill>
                <a:effectLst/>
                <a:latin typeface="Nunito Sans" pitchFamily="2" charset="0"/>
              </a:rPr>
              <a:t> </a:t>
            </a:r>
            <a:r>
              <a:rPr lang="en-US" b="1" i="0" dirty="0">
                <a:effectLst/>
                <a:latin typeface="Nunito Sans" pitchFamily="2" charset="0"/>
              </a:rPr>
              <a:t>Constraint</a:t>
            </a:r>
            <a:br>
              <a:rPr lang="en-US" b="1" i="0" dirty="0">
                <a:solidFill>
                  <a:srgbClr val="1375B0"/>
                </a:solidFill>
                <a:effectLst/>
                <a:latin typeface="Nunito Sans" pitchFamily="2" charset="0"/>
              </a:rPr>
            </a:br>
            <a:endParaRPr lang="en-US" dirty="0"/>
          </a:p>
        </p:txBody>
      </p:sp>
      <p:sp>
        <p:nvSpPr>
          <p:cNvPr id="3" name="Content Placeholder 2">
            <a:extLst>
              <a:ext uri="{FF2B5EF4-FFF2-40B4-BE49-F238E27FC236}">
                <a16:creationId xmlns:a16="http://schemas.microsoft.com/office/drawing/2014/main" id="{FD8E62C5-217C-864B-3B8C-59B5BE50B69F}"/>
              </a:ext>
            </a:extLst>
          </p:cNvPr>
          <p:cNvSpPr>
            <a:spLocks noGrp="1"/>
          </p:cNvSpPr>
          <p:nvPr>
            <p:ph idx="1"/>
          </p:nvPr>
        </p:nvSpPr>
        <p:spPr/>
        <p:txBody>
          <a:bodyPr/>
          <a:lstStyle/>
          <a:p>
            <a:r>
              <a:rPr lang="en-US" b="0" i="0" dirty="0">
                <a:solidFill>
                  <a:srgbClr val="000000"/>
                </a:solidFill>
                <a:effectLst/>
                <a:latin typeface="Courier New" panose="02070309020205020404" pitchFamily="49" charset="0"/>
              </a:rPr>
              <a:t>CREATE TABLE student (</a:t>
            </a:r>
            <a:br>
              <a:rPr lang="en-US" dirty="0"/>
            </a:br>
            <a:r>
              <a:rPr lang="en-US" b="0" i="0" dirty="0" err="1">
                <a:solidFill>
                  <a:srgbClr val="000000"/>
                </a:solidFill>
                <a:effectLst/>
                <a:latin typeface="Courier New" panose="02070309020205020404" pitchFamily="49" charset="0"/>
              </a:rPr>
              <a:t>student_id</a:t>
            </a:r>
            <a:r>
              <a:rPr lang="en-US" b="0" i="0" dirty="0">
                <a:solidFill>
                  <a:srgbClr val="000000"/>
                </a:solidFill>
                <a:effectLst/>
                <a:latin typeface="Courier New" panose="02070309020205020404" pitchFamily="49" charset="0"/>
              </a:rPr>
              <a:t> int NOT NULL,</a:t>
            </a:r>
            <a:br>
              <a:rPr lang="en-US" dirty="0"/>
            </a:br>
            <a:r>
              <a:rPr lang="en-US" b="0" i="0" dirty="0">
                <a:solidFill>
                  <a:srgbClr val="000000"/>
                </a:solidFill>
                <a:effectLst/>
                <a:latin typeface="Courier New" panose="02070309020205020404" pitchFamily="49" charset="0"/>
              </a:rPr>
              <a:t>FirstName varchar(25) NOT NULL,</a:t>
            </a:r>
            <a:br>
              <a:rPr lang="en-US" dirty="0"/>
            </a:br>
            <a:r>
              <a:rPr lang="en-US" b="0" i="0" dirty="0" err="1">
                <a:solidFill>
                  <a:srgbClr val="000000"/>
                </a:solidFill>
                <a:effectLst/>
                <a:latin typeface="Courier New" panose="02070309020205020404" pitchFamily="49" charset="0"/>
              </a:rPr>
              <a:t>LastName</a:t>
            </a:r>
            <a:r>
              <a:rPr lang="en-US" b="0" i="0" dirty="0">
                <a:solidFill>
                  <a:srgbClr val="000000"/>
                </a:solidFill>
                <a:effectLst/>
                <a:latin typeface="Courier New" panose="02070309020205020404" pitchFamily="49" charset="0"/>
              </a:rPr>
              <a:t> varchar(25),</a:t>
            </a:r>
            <a:br>
              <a:rPr lang="en-US" dirty="0"/>
            </a:br>
            <a:r>
              <a:rPr lang="en-US" b="0" i="0" dirty="0">
                <a:solidFill>
                  <a:srgbClr val="000000"/>
                </a:solidFill>
                <a:effectLst/>
                <a:latin typeface="Courier New" panose="02070309020205020404" pitchFamily="49" charset="0"/>
              </a:rPr>
              <a:t>Age int CHECK (Age&gt;=18)</a:t>
            </a:r>
            <a:br>
              <a:rPr lang="en-US" dirty="0"/>
            </a:br>
            <a:r>
              <a:rPr lang="en-US" b="0" i="0" dirty="0">
                <a:solidFill>
                  <a:srgbClr val="000000"/>
                </a:solidFill>
                <a:effectLst/>
                <a:latin typeface="Courier New" panose="02070309020205020404" pitchFamily="49" charset="0"/>
              </a:rPr>
              <a:t>);</a:t>
            </a:r>
          </a:p>
          <a:p>
            <a:r>
              <a:rPr lang="en-US" dirty="0"/>
              <a:t>ALTER TABLE student ADD CHECK (Age&gt;=19);</a:t>
            </a:r>
          </a:p>
          <a:p>
            <a:endParaRPr lang="en-US" dirty="0"/>
          </a:p>
          <a:p>
            <a:endParaRPr lang="en-US" dirty="0"/>
          </a:p>
        </p:txBody>
      </p:sp>
    </p:spTree>
    <p:extLst>
      <p:ext uri="{BB962C8B-B14F-4D97-AF65-F5344CB8AC3E}">
        <p14:creationId xmlns:p14="http://schemas.microsoft.com/office/powerpoint/2010/main" val="30697374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D0EC-DFE0-9396-0910-C3C76A04825B}"/>
              </a:ext>
            </a:extLst>
          </p:cNvPr>
          <p:cNvSpPr>
            <a:spLocks noGrp="1"/>
          </p:cNvSpPr>
          <p:nvPr>
            <p:ph type="title"/>
          </p:nvPr>
        </p:nvSpPr>
        <p:spPr/>
        <p:txBody>
          <a:bodyPr/>
          <a:lstStyle/>
          <a:p>
            <a:r>
              <a:rPr lang="en-US" b="1" i="0" dirty="0">
                <a:effectLst/>
                <a:latin typeface="Nunito Sans" pitchFamily="2" charset="0"/>
              </a:rPr>
              <a:t>FOREIGN KEY Constraints</a:t>
            </a:r>
            <a:br>
              <a:rPr lang="en-US" b="1" i="0" dirty="0">
                <a:effectLst/>
                <a:latin typeface="Nunito Sans" pitchFamily="2" charset="0"/>
              </a:rPr>
            </a:br>
            <a:endParaRPr lang="en-US" dirty="0"/>
          </a:p>
        </p:txBody>
      </p:sp>
      <p:sp>
        <p:nvSpPr>
          <p:cNvPr id="3" name="Content Placeholder 2">
            <a:extLst>
              <a:ext uri="{FF2B5EF4-FFF2-40B4-BE49-F238E27FC236}">
                <a16:creationId xmlns:a16="http://schemas.microsoft.com/office/drawing/2014/main" id="{402EA60C-1AAA-25F1-AC3D-7367F35AFB72}"/>
              </a:ext>
            </a:extLst>
          </p:cNvPr>
          <p:cNvSpPr>
            <a:spLocks noGrp="1"/>
          </p:cNvSpPr>
          <p:nvPr>
            <p:ph idx="1"/>
          </p:nvPr>
        </p:nvSpPr>
        <p:spPr/>
        <p:txBody>
          <a:bodyPr/>
          <a:lstStyle/>
          <a:p>
            <a:r>
              <a:rPr lang="en-US" b="0" i="0" dirty="0">
                <a:solidFill>
                  <a:srgbClr val="000000"/>
                </a:solidFill>
                <a:effectLst/>
                <a:latin typeface="Courier New" panose="02070309020205020404" pitchFamily="49" charset="0"/>
              </a:rPr>
              <a:t> CREATE TABLE ATTENDANCEDETAILS (A_ID NUMBER PRIMARY KEY,A_SID NUMBER ,A_DAY NUMBER,A_PRESENT </a:t>
            </a:r>
            <a:r>
              <a:rPr lang="en-US" b="0" i="0" dirty="0" err="1">
                <a:solidFill>
                  <a:srgbClr val="000000"/>
                </a:solidFill>
                <a:effectLst/>
                <a:latin typeface="Courier New" panose="02070309020205020404" pitchFamily="49" charset="0"/>
              </a:rPr>
              <a:t>nUMBER,</a:t>
            </a:r>
            <a:r>
              <a:rPr lang="en-US" b="1" i="0" dirty="0" err="1">
                <a:solidFill>
                  <a:srgbClr val="000000"/>
                </a:solidFill>
                <a:effectLst/>
                <a:latin typeface="Courier New" panose="02070309020205020404" pitchFamily="49" charset="0"/>
              </a:rPr>
              <a:t>CONSTRAINT</a:t>
            </a:r>
            <a:r>
              <a:rPr lang="en-US" b="1" i="0" dirty="0">
                <a:solidFill>
                  <a:srgbClr val="000000"/>
                </a:solidFill>
                <a:effectLst/>
                <a:latin typeface="Courier New" panose="02070309020205020404" pitchFamily="49" charset="0"/>
              </a:rPr>
              <a:t> </a:t>
            </a:r>
            <a:r>
              <a:rPr lang="en-US" b="1" i="0" dirty="0" err="1">
                <a:solidFill>
                  <a:srgbClr val="000000"/>
                </a:solidFill>
                <a:effectLst/>
                <a:latin typeface="Courier New" panose="02070309020205020404" pitchFamily="49" charset="0"/>
              </a:rPr>
              <a:t>fk_column</a:t>
            </a:r>
            <a:r>
              <a:rPr lang="en-US" b="1" i="0" dirty="0">
                <a:solidFill>
                  <a:srgbClr val="000000"/>
                </a:solidFill>
                <a:effectLst/>
                <a:latin typeface="Courier New" panose="02070309020205020404" pitchFamily="49" charset="0"/>
              </a:rPr>
              <a:t> FOREIGN KEY (</a:t>
            </a:r>
            <a:r>
              <a:rPr lang="en-US" b="1" i="0" dirty="0" err="1">
                <a:solidFill>
                  <a:srgbClr val="000000"/>
                </a:solidFill>
                <a:effectLst/>
                <a:latin typeface="Courier New" panose="02070309020205020404" pitchFamily="49" charset="0"/>
              </a:rPr>
              <a:t>A_SId</a:t>
            </a:r>
            <a:r>
              <a:rPr lang="en-US" b="1" i="0" dirty="0">
                <a:solidFill>
                  <a:srgbClr val="000000"/>
                </a:solidFill>
                <a:effectLst/>
                <a:latin typeface="Courier New" panose="02070309020205020404" pitchFamily="49" charset="0"/>
              </a:rPr>
              <a:t>) REFERENCES STUDENT_DTL2(S_ID) )</a:t>
            </a:r>
            <a:r>
              <a:rPr lang="en-US" b="0" i="0"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b="0" i="0" dirty="0">
                <a:solidFill>
                  <a:srgbClr val="000000"/>
                </a:solidFill>
                <a:effectLst/>
                <a:latin typeface="Courier New" panose="02070309020205020404" pitchFamily="49" charset="0"/>
              </a:rPr>
              <a:t>ALTER TABLE Orders</a:t>
            </a:r>
            <a:br>
              <a:rPr lang="en-US" dirty="0"/>
            </a:br>
            <a:r>
              <a:rPr lang="en-US" b="0" i="0" dirty="0">
                <a:solidFill>
                  <a:srgbClr val="000000"/>
                </a:solidFill>
                <a:effectLst/>
                <a:latin typeface="Courier New" panose="02070309020205020404" pitchFamily="49" charset="0"/>
              </a:rPr>
              <a:t>ADD FOREIGN KEY (</a:t>
            </a:r>
            <a:r>
              <a:rPr lang="en-US" b="0" i="0" dirty="0" err="1">
                <a:solidFill>
                  <a:srgbClr val="000000"/>
                </a:solidFill>
                <a:effectLst/>
                <a:latin typeface="Courier New" panose="02070309020205020404" pitchFamily="49" charset="0"/>
              </a:rPr>
              <a:t>student_id</a:t>
            </a:r>
            <a:r>
              <a:rPr lang="en-US" b="0" i="0" dirty="0">
                <a:solidFill>
                  <a:srgbClr val="000000"/>
                </a:solidFill>
                <a:effectLst/>
                <a:latin typeface="Courier New" panose="02070309020205020404" pitchFamily="49" charset="0"/>
              </a:rPr>
              <a:t>) REFERENCES student(</a:t>
            </a:r>
            <a:r>
              <a:rPr lang="en-US" b="0" i="0" dirty="0" err="1">
                <a:solidFill>
                  <a:srgbClr val="000000"/>
                </a:solidFill>
                <a:effectLst/>
                <a:latin typeface="Courier New" panose="02070309020205020404" pitchFamily="49" charset="0"/>
              </a:rPr>
              <a:t>student_id</a:t>
            </a:r>
            <a:r>
              <a:rPr lang="en-US" b="0" i="0" dirty="0">
                <a:solidFill>
                  <a:srgbClr val="000000"/>
                </a:solidFill>
                <a:effectLst/>
                <a:latin typeface="Courier New" panose="02070309020205020404" pitchFamily="49" charset="0"/>
              </a:rPr>
              <a:t>);</a:t>
            </a:r>
            <a:endParaRPr lang="en-US" dirty="0"/>
          </a:p>
        </p:txBody>
      </p:sp>
    </p:spTree>
    <p:extLst>
      <p:ext uri="{BB962C8B-B14F-4D97-AF65-F5344CB8AC3E}">
        <p14:creationId xmlns:p14="http://schemas.microsoft.com/office/powerpoint/2010/main" val="42793490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17397</TotalTime>
  <Words>4432</Words>
  <Application>Microsoft Office PowerPoint</Application>
  <PresentationFormat>Widescreen</PresentationFormat>
  <Paragraphs>631</Paragraphs>
  <Slides>124</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124</vt:i4>
      </vt:variant>
    </vt:vector>
  </HeadingPairs>
  <TitlesOfParts>
    <vt:vector size="142" baseType="lpstr">
      <vt:lpstr>Arial</vt:lpstr>
      <vt:lpstr>Arial</vt:lpstr>
      <vt:lpstr>Consolas</vt:lpstr>
      <vt:lpstr>Courier 10 Pitch</vt:lpstr>
      <vt:lpstr>Courier New</vt:lpstr>
      <vt:lpstr>Helvetica Neue</vt:lpstr>
      <vt:lpstr>inherit</vt:lpstr>
      <vt:lpstr>inter-regular</vt:lpstr>
      <vt:lpstr>Nunito Sans</vt:lpstr>
      <vt:lpstr>Roboto</vt:lpstr>
      <vt:lpstr>Segoe UI</vt:lpstr>
      <vt:lpstr>Source Sans Pro</vt:lpstr>
      <vt:lpstr>Times New Roman</vt:lpstr>
      <vt:lpstr>Trebuchet MS</vt:lpstr>
      <vt:lpstr>urw-din</vt:lpstr>
      <vt:lpstr>Verdana</vt:lpstr>
      <vt:lpstr>Wingdings 3</vt:lpstr>
      <vt:lpstr>Facet</vt:lpstr>
      <vt:lpstr>Python</vt:lpstr>
      <vt:lpstr>Course content</vt:lpstr>
      <vt:lpstr>Course content</vt:lpstr>
      <vt:lpstr>What is python</vt:lpstr>
      <vt:lpstr>Python Installations</vt:lpstr>
      <vt:lpstr>Course content</vt:lpstr>
      <vt:lpstr>PowerPoint Presentation</vt:lpstr>
      <vt:lpstr>PowerPoint Presentation</vt:lpstr>
      <vt:lpstr>PowerPoint Presentation</vt:lpstr>
      <vt:lpstr>Verify Installation</vt:lpstr>
      <vt:lpstr>Course content</vt:lpstr>
      <vt:lpstr>What is python shell</vt:lpstr>
      <vt:lpstr>PowerPoint Presentation</vt:lpstr>
      <vt:lpstr>Hello world</vt:lpstr>
      <vt:lpstr>Python Variables </vt:lpstr>
      <vt:lpstr>Rules for Python variables</vt:lpstr>
      <vt:lpstr>PowerPoint Presentation</vt:lpstr>
      <vt:lpstr>Variable Assignments</vt:lpstr>
      <vt:lpstr>Data Types</vt:lpstr>
      <vt:lpstr>Numbers </vt:lpstr>
      <vt:lpstr>Dictionary</vt:lpstr>
      <vt:lpstr>boolean</vt:lpstr>
      <vt:lpstr>set</vt:lpstr>
      <vt:lpstr>String</vt:lpstr>
      <vt:lpstr>List</vt:lpstr>
      <vt:lpstr>Tuple</vt:lpstr>
      <vt:lpstr>type of Method</vt:lpstr>
      <vt:lpstr>Input-output</vt:lpstr>
      <vt:lpstr>Python operators</vt:lpstr>
      <vt:lpstr>PowerPoint Presentation</vt:lpstr>
      <vt:lpstr>PowerPoint Presentation</vt:lpstr>
      <vt:lpstr>Cource content</vt:lpstr>
      <vt:lpstr>Python blocks</vt:lpstr>
      <vt:lpstr>if statemet</vt:lpstr>
      <vt:lpstr>If else statement</vt:lpstr>
      <vt:lpstr>If elseif</vt:lpstr>
      <vt:lpstr>For loops</vt:lpstr>
      <vt:lpstr>For loops</vt:lpstr>
      <vt:lpstr>While loop</vt:lpstr>
      <vt:lpstr>methods</vt:lpstr>
      <vt:lpstr>Arguments &amp; Return value</vt:lpstr>
      <vt:lpstr>Course content</vt:lpstr>
      <vt:lpstr>String functions</vt:lpstr>
      <vt:lpstr>Python built-in functions</vt:lpstr>
      <vt:lpstr>File Handling</vt:lpstr>
      <vt:lpstr>Opening a file</vt:lpstr>
      <vt:lpstr>File open modes</vt:lpstr>
      <vt:lpstr>Writing a file</vt:lpstr>
      <vt:lpstr>Deleting a file</vt:lpstr>
      <vt:lpstr>Exception handling</vt:lpstr>
      <vt:lpstr>Try-block</vt:lpstr>
      <vt:lpstr>Try with multiple exceptions  </vt:lpstr>
      <vt:lpstr>Finally </vt:lpstr>
      <vt:lpstr>Oops</vt:lpstr>
      <vt:lpstr>OOps</vt:lpstr>
      <vt:lpstr>class</vt:lpstr>
      <vt:lpstr>object</vt:lpstr>
      <vt:lpstr>constructor</vt:lpstr>
      <vt:lpstr>Constructor variables</vt:lpstr>
      <vt:lpstr>Self keyword</vt:lpstr>
      <vt:lpstr>Methods In class</vt:lpstr>
      <vt:lpstr>Inheritance </vt:lpstr>
      <vt:lpstr>Single Inheritance</vt:lpstr>
      <vt:lpstr>Multilevel Inheritance </vt:lpstr>
      <vt:lpstr>Hierarchical Inheritance</vt:lpstr>
      <vt:lpstr>Multiple Inheritance</vt:lpstr>
      <vt:lpstr>Abstraction</vt:lpstr>
      <vt:lpstr>Abstract Class</vt:lpstr>
      <vt:lpstr>Data encapsulation</vt:lpstr>
      <vt:lpstr>PowerPoint Presentation</vt:lpstr>
      <vt:lpstr>Course contents</vt:lpstr>
      <vt:lpstr>RDBMS</vt:lpstr>
      <vt:lpstr>Installation of oracle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connect Oracle</vt:lpstr>
      <vt:lpstr>DBA access and create user </vt:lpstr>
      <vt:lpstr>PowerPoint Presentation</vt:lpstr>
      <vt:lpstr>Sql commands and its types</vt:lpstr>
      <vt:lpstr>DDL Commands</vt:lpstr>
      <vt:lpstr>Sql Datatypes</vt:lpstr>
      <vt:lpstr>DDL commands Examples:</vt:lpstr>
      <vt:lpstr>DML Commands </vt:lpstr>
      <vt:lpstr>Insert command</vt:lpstr>
      <vt:lpstr>Insert Examples</vt:lpstr>
      <vt:lpstr>Update command</vt:lpstr>
      <vt:lpstr>Delete command</vt:lpstr>
      <vt:lpstr>DQL command</vt:lpstr>
      <vt:lpstr>UNIQUE</vt:lpstr>
      <vt:lpstr>Not null and default</vt:lpstr>
      <vt:lpstr>Primary Key</vt:lpstr>
      <vt:lpstr>Alter table add/drop a Primary key</vt:lpstr>
      <vt:lpstr>CHECK Constraint </vt:lpstr>
      <vt:lpstr>FOREIGN KEY Constraints </vt:lpstr>
      <vt:lpstr>SEQUENCE </vt:lpstr>
      <vt:lpstr>functions</vt:lpstr>
      <vt:lpstr>functions</vt:lpstr>
      <vt:lpstr>Group By ,HAVING</vt:lpstr>
      <vt:lpstr>Auto commit</vt:lpstr>
      <vt:lpstr>Like, in, between</vt:lpstr>
      <vt:lpstr>Aliasing</vt:lpstr>
      <vt:lpstr>SQL joins</vt:lpstr>
      <vt:lpstr>INNER JOIN (simple join)</vt:lpstr>
      <vt:lpstr>LEFT OUTER JOIN  </vt:lpstr>
      <vt:lpstr>RIGHT OUTER JOIN </vt:lpstr>
      <vt:lpstr>FULL OUTER JOIN  </vt:lpstr>
      <vt:lpstr>functions</vt:lpstr>
      <vt:lpstr>Function example</vt:lpstr>
      <vt:lpstr>Views</vt:lpstr>
      <vt:lpstr>INDEX </vt:lpstr>
      <vt:lpstr>PROCEDURE</vt:lpstr>
      <vt:lpstr>Hello world procedure</vt:lpstr>
      <vt:lpstr>execute</vt:lpstr>
      <vt:lpstr>IN &amp; OUT Mode Example 1 </vt:lpstr>
      <vt:lpstr>Executing procedure</vt:lpstr>
      <vt:lpstr>Pip</vt:lpstr>
      <vt:lpstr>Mysql connection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saikumar alluri</dc:creator>
  <cp:lastModifiedBy>saikumar alluri</cp:lastModifiedBy>
  <cp:revision>16</cp:revision>
  <dcterms:created xsi:type="dcterms:W3CDTF">2022-04-22T02:57:14Z</dcterms:created>
  <dcterms:modified xsi:type="dcterms:W3CDTF">2022-05-12T14:28:11Z</dcterms:modified>
</cp:coreProperties>
</file>